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  <p:sldId id="256" r:id="rId3"/>
    <p:sldId id="258" r:id="rId4"/>
    <p:sldId id="263" r:id="rId5"/>
    <p:sldId id="260" r:id="rId6"/>
    <p:sldId id="264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1111" autoAdjust="0"/>
    <p:restoredTop sz="94660"/>
  </p:normalViewPr>
  <p:slideViewPr>
    <p:cSldViewPr snapToGrid="0">
      <p:cViewPr varScale="1">
        <p:scale>
          <a:sx n="68" d="100"/>
          <a:sy n="68" d="100"/>
        </p:scale>
        <p:origin x="2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50584-D85D-434C-BE68-598AEFA68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6FAF490-C7F2-4723-9C3D-253E54B1E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8120DC-B5A7-4DEB-B23E-13FB59830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79965B-6040-4344-8B89-37CEF5E7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12ACC3-6FD5-4437-9CA8-D76728DFE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31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21D14B-E46B-4EF4-B613-A47F379F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438421-87C2-46B1-9614-9C754E816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6D5D2-215E-4B46-AFC2-118A7A4B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E21C38-BC5C-48D2-9D00-AFB6C16A5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769AE8-95B6-4B4B-8C96-70E14653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07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5212971-8BC9-416E-85F7-5A9AB2760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E51E28-0DE4-464F-959C-CEFDFFC46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D7046-2476-48A3-A5B1-92F3DAFB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3B4F63-2387-4300-BBC1-580C7068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168DAC-FD0B-473B-82F8-77922308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00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C57F6E-3D60-4417-A193-1C99E8EE4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BB2F3F-A938-49D1-810F-B7D4A516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DA0FEE-F931-48AA-AF7F-EAE37CE9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9E075C-5B21-45C6-A30B-5B66D22F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C8DDA9-5CE7-4176-8616-D3A8C977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29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16DBA5-C28D-4C9F-9D2A-7EB80AE3A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A12146-0249-47B2-A694-027664B47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0388A6-2537-4165-90E7-16D11FF53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68DF5E-0D53-4A57-A1C7-A8C1B94A9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49072-A911-49FE-B560-4F98C822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5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CF155B-6EC7-47CC-B717-AFAD1CB18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32E0D9-656E-4EB1-9ECA-AF97BC16EB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2B615B-363E-4178-9C41-339A10452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9C7E01-2723-48DE-A261-129D97891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D8FF9B-2F77-484B-8ECF-D1572DD1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F55E6E-FD29-45E8-924A-5CA2C88A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09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A91A2E-0497-4A5D-B1DB-863090CE7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1DDD93-7236-4FC0-9801-D7AA968D1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8BDCB2E-A7DF-4FA8-8176-557B17ADB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6F66F6-40F2-4FF0-ABA8-061461D343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6315978-82E0-4886-B39A-935665A290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9E329A5-FEDC-49EC-B12D-E7A5BE0F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71AE2C5-6499-4D09-B0F9-67B6ABC96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3BB84BB-62A8-4A38-BC2F-88E8BE34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49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54F21E-25C5-47F9-83B1-BBEE670FE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BF8BD1-F539-464D-9C54-45E96F458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46FB515-53ED-45C4-A55D-D5A6EEC5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CACC94-61FA-4E47-A6CF-AF7E447CD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06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6957D2-A190-4793-889D-6B2C0E32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10C6EF1-52E8-4880-BA72-073906BA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6909C9-F15A-4372-B8D9-62FAE5D7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89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5BB487-B5F0-47EE-9C7E-1FA0C9F0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4841A0-4203-48F7-9CE9-E21DE316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05ADAD-A3AB-4C54-AC65-57D19CA46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791B75-3830-4365-A410-DBEB9D883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366EB4-63CD-48FD-92F9-88BF4B0B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1905DF-5077-4B45-9851-B62CBE32A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12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B8E92C-CB25-46F8-9D4C-EBA6C0083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64ACB3F-46C5-4203-B613-CB41EE1E7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E7757C0-978F-47DA-AEC4-CB50C6C55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59AB28-C491-41D6-817A-DEB75444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4DC4FE-52C0-4ADE-9B21-D7893E3DD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A23E45-5CCC-46CC-A2FB-F636F63C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54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E6BF618-9A91-431E-A2EE-346ACA815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D13AB-30BC-45D6-830A-A078141A8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C1713B-23F0-4FCF-9D18-58A9361E9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4181A-E7E8-47A2-AAF1-9117E651009C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A121B2-907F-4765-8C0E-11C4CC705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2D5A69-1D87-44B4-9A98-E15F38B8F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39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36E6EE-36EC-47AE-9C5E-6107068EF165}"/>
              </a:ext>
            </a:extLst>
          </p:cNvPr>
          <p:cNvSpPr txBox="1"/>
          <p:nvPr/>
        </p:nvSpPr>
        <p:spPr>
          <a:xfrm>
            <a:off x="753979" y="1407686"/>
            <a:ext cx="10676021" cy="173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【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作成上の注意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】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表紙、目次を別スライドの例にように作成してください。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企画提案書の記載項目・構成順は、 「目次」スライドのとおりに作成してください。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審査基準の「評価の視点」を参考に、各項目の内容を記載してください。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フォント、レイアウト等のデザインは自由です。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E13DFE-F39F-4EC4-A75D-1AA0702A3292}"/>
              </a:ext>
            </a:extLst>
          </p:cNvPr>
          <p:cNvSpPr txBox="1"/>
          <p:nvPr/>
        </p:nvSpPr>
        <p:spPr>
          <a:xfrm>
            <a:off x="589547" y="207357"/>
            <a:ext cx="113818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/>
              <a:t>フロア案内等業務委託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に係る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事業者選定プロポーザル　企画提案書参考様式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948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639675" y="5125817"/>
            <a:ext cx="111031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/>
              <a:t>※</a:t>
            </a:r>
            <a:r>
              <a:rPr lang="ja-JP" altLang="en-US" sz="4000" dirty="0"/>
              <a:t>標題を記載願います。</a:t>
            </a:r>
            <a:endParaRPr lang="en-US" altLang="ja-JP" sz="4000" dirty="0"/>
          </a:p>
          <a:p>
            <a:r>
              <a:rPr lang="en-US" altLang="ja-JP" sz="4000" dirty="0"/>
              <a:t>※</a:t>
            </a:r>
            <a:r>
              <a:rPr lang="ja-JP" altLang="en-US" sz="4000" dirty="0"/>
              <a:t>提出日・貴社名を記載願います。</a:t>
            </a:r>
            <a:endParaRPr kumimoji="1" lang="en-US" altLang="ja-JP" sz="4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19B2C-CA13-4DB9-969E-BD52E278FED0}"/>
              </a:ext>
            </a:extLst>
          </p:cNvPr>
          <p:cNvSpPr txBox="1"/>
          <p:nvPr/>
        </p:nvSpPr>
        <p:spPr>
          <a:xfrm>
            <a:off x="1030702" y="231338"/>
            <a:ext cx="10130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表紙（例）</a:t>
            </a:r>
            <a:endParaRPr lang="en-US" altLang="ja-JP" sz="5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4D721B-83DA-43A5-95E9-3EA4B100607F}"/>
              </a:ext>
            </a:extLst>
          </p:cNvPr>
          <p:cNvSpPr txBox="1"/>
          <p:nvPr/>
        </p:nvSpPr>
        <p:spPr>
          <a:xfrm>
            <a:off x="266696" y="2080100"/>
            <a:ext cx="1165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/>
              <a:t>フロア案内等業務委託企画提案書</a:t>
            </a:r>
          </a:p>
        </p:txBody>
      </p:sp>
    </p:spTree>
    <p:extLst>
      <p:ext uri="{BB962C8B-B14F-4D97-AF65-F5344CB8AC3E}">
        <p14:creationId xmlns:p14="http://schemas.microsoft.com/office/powerpoint/2010/main" val="4244202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0" y="118852"/>
            <a:ext cx="2344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5400" dirty="0"/>
              <a:t>目次</a:t>
            </a:r>
            <a:endParaRPr lang="en-US" altLang="ja-JP" sz="54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CC26E6-9CE7-426C-ACCE-0751B0F63445}"/>
              </a:ext>
            </a:extLst>
          </p:cNvPr>
          <p:cNvSpPr/>
          <p:nvPr/>
        </p:nvSpPr>
        <p:spPr>
          <a:xfrm>
            <a:off x="1066800" y="1168238"/>
            <a:ext cx="10058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１．　本業務についての考え方 ・ ・ ・</a:t>
            </a:r>
            <a:r>
              <a:rPr lang="en-US" altLang="ja-JP" sz="1600" dirty="0"/>
              <a:t>p.</a:t>
            </a:r>
            <a:r>
              <a:rPr lang="ja-JP" altLang="en-US" sz="1600" dirty="0"/>
              <a:t> ●（以下同様）</a:t>
            </a:r>
          </a:p>
          <a:p>
            <a:endParaRPr lang="ja-JP" altLang="en-US" sz="1600" dirty="0"/>
          </a:p>
          <a:p>
            <a:r>
              <a:rPr lang="ja-JP" altLang="en-US" sz="1600" dirty="0"/>
              <a:t>２　　受託実績</a:t>
            </a:r>
          </a:p>
          <a:p>
            <a:r>
              <a:rPr lang="ja-JP" altLang="en-US" sz="1600" dirty="0"/>
              <a:t>　</a:t>
            </a:r>
            <a:endParaRPr lang="en-US" altLang="ja-JP" sz="1600" dirty="0"/>
          </a:p>
          <a:p>
            <a:r>
              <a:rPr lang="ja-JP" altLang="en-US" sz="1600" dirty="0"/>
              <a:t>３　　業務管理体制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４　　業務実施体制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５　　個人情報保護・情報セキュリティ対策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６　　偽装請負防止対策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７　　業務の提供水準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８　　民間事業者の創意工夫が反映されるサービス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９　　見積額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１０　会社案内</a:t>
            </a:r>
          </a:p>
        </p:txBody>
      </p:sp>
    </p:spTree>
    <p:extLst>
      <p:ext uri="{BB962C8B-B14F-4D97-AF65-F5344CB8AC3E}">
        <p14:creationId xmlns:p14="http://schemas.microsoft.com/office/powerpoint/2010/main" val="1540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896348" y="2887830"/>
            <a:ext cx="111031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※</a:t>
            </a:r>
            <a:r>
              <a:rPr lang="ja-JP" altLang="en-US" sz="2800" dirty="0"/>
              <a:t>この項目については、次の「審査基準」中の評価の視点を参考に内容を記載してください。</a:t>
            </a:r>
            <a:endParaRPr lang="en-US" altLang="ja-JP" sz="2800" dirty="0"/>
          </a:p>
          <a:p>
            <a:endParaRPr lang="en-US" altLang="ja-JP" sz="28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19B2C-CA13-4DB9-969E-BD52E278FED0}"/>
              </a:ext>
            </a:extLst>
          </p:cNvPr>
          <p:cNvSpPr txBox="1"/>
          <p:nvPr/>
        </p:nvSpPr>
        <p:spPr>
          <a:xfrm>
            <a:off x="393027" y="576192"/>
            <a:ext cx="10130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5400" dirty="0"/>
              <a:t>１）本業務についての考え方 </a:t>
            </a:r>
            <a:endParaRPr lang="en-US" altLang="ja-JP" sz="5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DBF373-D5E7-4916-AEE5-74ECA36B0FCE}"/>
              </a:ext>
            </a:extLst>
          </p:cNvPr>
          <p:cNvSpPr txBox="1"/>
          <p:nvPr/>
        </p:nvSpPr>
        <p:spPr>
          <a:xfrm>
            <a:off x="5325975" y="1430192"/>
            <a:ext cx="667352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（各項目の記載例）</a:t>
            </a:r>
            <a:endParaRPr lang="en-US" altLang="ja-JP" sz="5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1FD1563-3B63-477E-A50E-98F42FDB6013}"/>
              </a:ext>
            </a:extLst>
          </p:cNvPr>
          <p:cNvSpPr txBox="1"/>
          <p:nvPr/>
        </p:nvSpPr>
        <p:spPr>
          <a:xfrm>
            <a:off x="10250905" y="6192129"/>
            <a:ext cx="1748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800" dirty="0"/>
              <a:t>ページ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362832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332869" y="5962041"/>
            <a:ext cx="1152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※</a:t>
            </a:r>
            <a:r>
              <a:rPr lang="ja-JP" altLang="en-US" sz="2000" dirty="0"/>
              <a:t>行を適宜追加し、内訳を記載願います。</a:t>
            </a:r>
            <a:endParaRPr lang="en-US" altLang="ja-JP" sz="2000" dirty="0"/>
          </a:p>
          <a:p>
            <a:r>
              <a:rPr lang="en-US" altLang="ja-JP" sz="2000" dirty="0"/>
              <a:t>※</a:t>
            </a:r>
            <a:r>
              <a:rPr lang="ja-JP" altLang="en-US" sz="2000" dirty="0"/>
              <a:t>内訳は、業務別に記載願います。</a:t>
            </a:r>
            <a:endParaRPr lang="en-US" altLang="ja-JP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19B2C-CA13-4DB9-969E-BD52E278FED0}"/>
              </a:ext>
            </a:extLst>
          </p:cNvPr>
          <p:cNvSpPr txBox="1"/>
          <p:nvPr/>
        </p:nvSpPr>
        <p:spPr>
          <a:xfrm>
            <a:off x="1030701" y="188073"/>
            <a:ext cx="10130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９ 提案額　（例）</a:t>
            </a:r>
            <a:endParaRPr lang="en-US" altLang="ja-JP" sz="54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E0369DD-4870-4C8A-BB7D-6B9065F38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700675"/>
              </p:ext>
            </p:extLst>
          </p:nvPr>
        </p:nvGraphicFramePr>
        <p:xfrm>
          <a:off x="741944" y="1376098"/>
          <a:ext cx="10708105" cy="4193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1621">
                  <a:extLst>
                    <a:ext uri="{9D8B030D-6E8A-4147-A177-3AD203B41FA5}">
                      <a16:colId xmlns:a16="http://schemas.microsoft.com/office/drawing/2014/main" val="3379936989"/>
                    </a:ext>
                  </a:extLst>
                </a:gridCol>
                <a:gridCol w="3372853">
                  <a:extLst>
                    <a:ext uri="{9D8B030D-6E8A-4147-A177-3AD203B41FA5}">
                      <a16:colId xmlns:a16="http://schemas.microsoft.com/office/drawing/2014/main" val="140241724"/>
                    </a:ext>
                  </a:extLst>
                </a:gridCol>
                <a:gridCol w="1660358">
                  <a:extLst>
                    <a:ext uri="{9D8B030D-6E8A-4147-A177-3AD203B41FA5}">
                      <a16:colId xmlns:a16="http://schemas.microsoft.com/office/drawing/2014/main" val="169885075"/>
                    </a:ext>
                  </a:extLst>
                </a:gridCol>
                <a:gridCol w="1391652">
                  <a:extLst>
                    <a:ext uri="{9D8B030D-6E8A-4147-A177-3AD203B41FA5}">
                      <a16:colId xmlns:a16="http://schemas.microsoft.com/office/drawing/2014/main" val="3864911402"/>
                    </a:ext>
                  </a:extLst>
                </a:gridCol>
                <a:gridCol w="2141621">
                  <a:extLst>
                    <a:ext uri="{9D8B030D-6E8A-4147-A177-3AD203B41FA5}">
                      <a16:colId xmlns:a16="http://schemas.microsoft.com/office/drawing/2014/main" val="95309301"/>
                    </a:ext>
                  </a:extLst>
                </a:gridCol>
              </a:tblGrid>
              <a:tr h="4193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業務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単価（円）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金額（円）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112531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zh-TW" altLang="en-US" dirty="0"/>
                        <a:t>職員配置適正化検討業務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138956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253027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449909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業務の集約化検討業務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792431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043750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組織マネジメント力の向上支援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822068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609923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消費税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164699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合計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973807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F48E357-BE22-41C5-89B0-2160EDC2C932}"/>
              </a:ext>
            </a:extLst>
          </p:cNvPr>
          <p:cNvSpPr txBox="1"/>
          <p:nvPr/>
        </p:nvSpPr>
        <p:spPr>
          <a:xfrm>
            <a:off x="10250905" y="6192129"/>
            <a:ext cx="1748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800" dirty="0"/>
              <a:t>ページ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428190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332869" y="5962041"/>
            <a:ext cx="115262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※</a:t>
            </a:r>
            <a:r>
              <a:rPr lang="ja-JP" altLang="en-US" sz="2000" dirty="0"/>
              <a:t>適宜内容を追加し、記載願います。</a:t>
            </a:r>
            <a:endParaRPr lang="en-US" altLang="ja-JP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19B2C-CA13-4DB9-969E-BD52E278FED0}"/>
              </a:ext>
            </a:extLst>
          </p:cNvPr>
          <p:cNvSpPr txBox="1"/>
          <p:nvPr/>
        </p:nvSpPr>
        <p:spPr>
          <a:xfrm>
            <a:off x="1030701" y="188073"/>
            <a:ext cx="10130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１０ 会社概要　（例）</a:t>
            </a:r>
            <a:endParaRPr lang="en-US" altLang="ja-JP" sz="54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E0369DD-4870-4C8A-BB7D-6B9065F38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105154"/>
              </p:ext>
            </p:extLst>
          </p:nvPr>
        </p:nvGraphicFramePr>
        <p:xfrm>
          <a:off x="741944" y="1376098"/>
          <a:ext cx="5354056" cy="419387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716776">
                  <a:extLst>
                    <a:ext uri="{9D8B030D-6E8A-4147-A177-3AD203B41FA5}">
                      <a16:colId xmlns:a16="http://schemas.microsoft.com/office/drawing/2014/main" val="169885075"/>
                    </a:ext>
                  </a:extLst>
                </a:gridCol>
                <a:gridCol w="3637280">
                  <a:extLst>
                    <a:ext uri="{9D8B030D-6E8A-4147-A177-3AD203B41FA5}">
                      <a16:colId xmlns:a16="http://schemas.microsoft.com/office/drawing/2014/main" val="95309301"/>
                    </a:ext>
                  </a:extLst>
                </a:gridCol>
              </a:tblGrid>
              <a:tr h="4193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社名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112531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本社所在地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138956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設立年月日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253027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資本金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449909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従業員数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792431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関連会社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043750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822068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609923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164699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973807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F48E357-BE22-41C5-89B0-2160EDC2C932}"/>
              </a:ext>
            </a:extLst>
          </p:cNvPr>
          <p:cNvSpPr txBox="1"/>
          <p:nvPr/>
        </p:nvSpPr>
        <p:spPr>
          <a:xfrm>
            <a:off x="10250905" y="6192129"/>
            <a:ext cx="1748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800" dirty="0"/>
              <a:t>ページ</a:t>
            </a:r>
            <a:endParaRPr kumimoji="1" lang="en-US" altLang="ja-JP" sz="28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09C5041D-8A18-4FCC-A4F8-6EA70F475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596550"/>
              </p:ext>
            </p:extLst>
          </p:nvPr>
        </p:nvGraphicFramePr>
        <p:xfrm>
          <a:off x="6793826" y="1376098"/>
          <a:ext cx="5065295" cy="419387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720254">
                  <a:extLst>
                    <a:ext uri="{9D8B030D-6E8A-4147-A177-3AD203B41FA5}">
                      <a16:colId xmlns:a16="http://schemas.microsoft.com/office/drawing/2014/main" val="169885075"/>
                    </a:ext>
                  </a:extLst>
                </a:gridCol>
                <a:gridCol w="3345041">
                  <a:extLst>
                    <a:ext uri="{9D8B030D-6E8A-4147-A177-3AD203B41FA5}">
                      <a16:colId xmlns:a16="http://schemas.microsoft.com/office/drawing/2014/main" val="95309301"/>
                    </a:ext>
                  </a:extLst>
                </a:gridCol>
              </a:tblGrid>
              <a:tr h="41938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窓口支店名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112531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支店所在地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138956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253027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449909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792431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043750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822068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609923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164699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973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475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</Words>
  <Application>Microsoft Office PowerPoint</Application>
  <PresentationFormat>ワイド画面</PresentationFormat>
  <Paragraphs>64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modified xsi:type="dcterms:W3CDTF">2022-05-13T02:30:26Z</dcterms:modified>
</cp:coreProperties>
</file>