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4" r:id="rId5"/>
    <p:sldId id="265" r:id="rId6"/>
    <p:sldId id="266" r:id="rId7"/>
    <p:sldId id="267" r:id="rId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立原" initials="T" lastIdx="1" clrIdx="0">
    <p:extLst>
      <p:ext uri="{19B8F6BF-5375-455C-9EA6-DF929625EA0E}">
        <p15:presenceInfo xmlns:p15="http://schemas.microsoft.com/office/powerpoint/2012/main" userId="立原"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4" d="100"/>
          <a:sy n="114" d="100"/>
        </p:scale>
        <p:origin x="36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0720A4-D082-447D-ACAB-43CD0CDF2CD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7502CC5-E3CD-488D-96EE-6A79B39B99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78C8BCD-C747-4326-ADF4-481A36749617}"/>
              </a:ext>
            </a:extLst>
          </p:cNvPr>
          <p:cNvSpPr>
            <a:spLocks noGrp="1"/>
          </p:cNvSpPr>
          <p:nvPr>
            <p:ph type="dt" sz="half" idx="10"/>
          </p:nvPr>
        </p:nvSpPr>
        <p:spPr/>
        <p:txBody>
          <a:bodyPr/>
          <a:lstStyle/>
          <a:p>
            <a:fld id="{64CEB074-23F4-4E98-8039-7DCA34738FD4}" type="datetimeFigureOut">
              <a:rPr kumimoji="1" lang="ja-JP" altLang="en-US" smtClean="0"/>
              <a:t>2023/3/3</a:t>
            </a:fld>
            <a:endParaRPr kumimoji="1" lang="ja-JP" altLang="en-US"/>
          </a:p>
        </p:txBody>
      </p:sp>
      <p:sp>
        <p:nvSpPr>
          <p:cNvPr id="5" name="フッター プレースホルダー 4">
            <a:extLst>
              <a:ext uri="{FF2B5EF4-FFF2-40B4-BE49-F238E27FC236}">
                <a16:creationId xmlns:a16="http://schemas.microsoft.com/office/drawing/2014/main" id="{040D1C63-FD03-4E61-9D2C-569D210CB68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1D95BAF-5DB4-4123-A29F-EF6B42843E92}"/>
              </a:ext>
            </a:extLst>
          </p:cNvPr>
          <p:cNvSpPr>
            <a:spLocks noGrp="1"/>
          </p:cNvSpPr>
          <p:nvPr>
            <p:ph type="sldNum" sz="quarter" idx="12"/>
          </p:nvPr>
        </p:nvSpPr>
        <p:spPr/>
        <p:txBody>
          <a:bodyPr/>
          <a:lstStyle/>
          <a:p>
            <a:fld id="{D174D7A5-0C4B-4991-9DFF-C54D8F5E967E}" type="slidenum">
              <a:rPr kumimoji="1" lang="ja-JP" altLang="en-US" smtClean="0"/>
              <a:t>‹#›</a:t>
            </a:fld>
            <a:endParaRPr kumimoji="1" lang="ja-JP" altLang="en-US"/>
          </a:p>
        </p:txBody>
      </p:sp>
    </p:spTree>
    <p:extLst>
      <p:ext uri="{BB962C8B-B14F-4D97-AF65-F5344CB8AC3E}">
        <p14:creationId xmlns:p14="http://schemas.microsoft.com/office/powerpoint/2010/main" val="4220378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682CD0-7C3F-4330-99DE-67E61C5C9B5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D36B0C7-ECFA-461D-A533-3EF6F2C4BDD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7DC5FE7-71E7-43B6-ACA6-10C497DEACBD}"/>
              </a:ext>
            </a:extLst>
          </p:cNvPr>
          <p:cNvSpPr>
            <a:spLocks noGrp="1"/>
          </p:cNvSpPr>
          <p:nvPr>
            <p:ph type="dt" sz="half" idx="10"/>
          </p:nvPr>
        </p:nvSpPr>
        <p:spPr/>
        <p:txBody>
          <a:bodyPr/>
          <a:lstStyle/>
          <a:p>
            <a:fld id="{64CEB074-23F4-4E98-8039-7DCA34738FD4}" type="datetimeFigureOut">
              <a:rPr kumimoji="1" lang="ja-JP" altLang="en-US" smtClean="0"/>
              <a:t>2023/3/3</a:t>
            </a:fld>
            <a:endParaRPr kumimoji="1" lang="ja-JP" altLang="en-US"/>
          </a:p>
        </p:txBody>
      </p:sp>
      <p:sp>
        <p:nvSpPr>
          <p:cNvPr id="5" name="フッター プレースホルダー 4">
            <a:extLst>
              <a:ext uri="{FF2B5EF4-FFF2-40B4-BE49-F238E27FC236}">
                <a16:creationId xmlns:a16="http://schemas.microsoft.com/office/drawing/2014/main" id="{F90435EB-A7B9-446D-854C-AB49F1D7A69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73CB0DD-118B-4D26-8896-108B07D47CA7}"/>
              </a:ext>
            </a:extLst>
          </p:cNvPr>
          <p:cNvSpPr>
            <a:spLocks noGrp="1"/>
          </p:cNvSpPr>
          <p:nvPr>
            <p:ph type="sldNum" sz="quarter" idx="12"/>
          </p:nvPr>
        </p:nvSpPr>
        <p:spPr/>
        <p:txBody>
          <a:bodyPr/>
          <a:lstStyle/>
          <a:p>
            <a:fld id="{D174D7A5-0C4B-4991-9DFF-C54D8F5E967E}" type="slidenum">
              <a:rPr kumimoji="1" lang="ja-JP" altLang="en-US" smtClean="0"/>
              <a:t>‹#›</a:t>
            </a:fld>
            <a:endParaRPr kumimoji="1" lang="ja-JP" altLang="en-US"/>
          </a:p>
        </p:txBody>
      </p:sp>
    </p:spTree>
    <p:extLst>
      <p:ext uri="{BB962C8B-B14F-4D97-AF65-F5344CB8AC3E}">
        <p14:creationId xmlns:p14="http://schemas.microsoft.com/office/powerpoint/2010/main" val="3946472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7ECBFB7-D7B7-410A-AE95-AD258A3FD8C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C878A25-40DA-4DD0-80E4-A0A30CE3AD6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F128CB1-D21E-4C4A-908B-05AE554D5F20}"/>
              </a:ext>
            </a:extLst>
          </p:cNvPr>
          <p:cNvSpPr>
            <a:spLocks noGrp="1"/>
          </p:cNvSpPr>
          <p:nvPr>
            <p:ph type="dt" sz="half" idx="10"/>
          </p:nvPr>
        </p:nvSpPr>
        <p:spPr/>
        <p:txBody>
          <a:bodyPr/>
          <a:lstStyle/>
          <a:p>
            <a:fld id="{64CEB074-23F4-4E98-8039-7DCA34738FD4}" type="datetimeFigureOut">
              <a:rPr kumimoji="1" lang="ja-JP" altLang="en-US" smtClean="0"/>
              <a:t>2023/3/3</a:t>
            </a:fld>
            <a:endParaRPr kumimoji="1" lang="ja-JP" altLang="en-US"/>
          </a:p>
        </p:txBody>
      </p:sp>
      <p:sp>
        <p:nvSpPr>
          <p:cNvPr id="5" name="フッター プレースホルダー 4">
            <a:extLst>
              <a:ext uri="{FF2B5EF4-FFF2-40B4-BE49-F238E27FC236}">
                <a16:creationId xmlns:a16="http://schemas.microsoft.com/office/drawing/2014/main" id="{1E53481C-76C1-44A6-8C5C-25C6057F353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790F6D2-1245-4402-BEDF-04DCDED44BF5}"/>
              </a:ext>
            </a:extLst>
          </p:cNvPr>
          <p:cNvSpPr>
            <a:spLocks noGrp="1"/>
          </p:cNvSpPr>
          <p:nvPr>
            <p:ph type="sldNum" sz="quarter" idx="12"/>
          </p:nvPr>
        </p:nvSpPr>
        <p:spPr/>
        <p:txBody>
          <a:bodyPr/>
          <a:lstStyle/>
          <a:p>
            <a:fld id="{D174D7A5-0C4B-4991-9DFF-C54D8F5E967E}" type="slidenum">
              <a:rPr kumimoji="1" lang="ja-JP" altLang="en-US" smtClean="0"/>
              <a:t>‹#›</a:t>
            </a:fld>
            <a:endParaRPr kumimoji="1" lang="ja-JP" altLang="en-US"/>
          </a:p>
        </p:txBody>
      </p:sp>
    </p:spTree>
    <p:extLst>
      <p:ext uri="{BB962C8B-B14F-4D97-AF65-F5344CB8AC3E}">
        <p14:creationId xmlns:p14="http://schemas.microsoft.com/office/powerpoint/2010/main" val="3575582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2C27C3-F3B6-4B3D-8408-7D1063C8115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028031B-84E3-4692-9B2F-C591B4D90C1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DE340BF-7A2F-4700-B514-9F4A933434E0}"/>
              </a:ext>
            </a:extLst>
          </p:cNvPr>
          <p:cNvSpPr>
            <a:spLocks noGrp="1"/>
          </p:cNvSpPr>
          <p:nvPr>
            <p:ph type="dt" sz="half" idx="10"/>
          </p:nvPr>
        </p:nvSpPr>
        <p:spPr/>
        <p:txBody>
          <a:bodyPr/>
          <a:lstStyle/>
          <a:p>
            <a:fld id="{64CEB074-23F4-4E98-8039-7DCA34738FD4}" type="datetimeFigureOut">
              <a:rPr kumimoji="1" lang="ja-JP" altLang="en-US" smtClean="0"/>
              <a:t>2023/3/3</a:t>
            </a:fld>
            <a:endParaRPr kumimoji="1" lang="ja-JP" altLang="en-US"/>
          </a:p>
        </p:txBody>
      </p:sp>
      <p:sp>
        <p:nvSpPr>
          <p:cNvPr id="5" name="フッター プレースホルダー 4">
            <a:extLst>
              <a:ext uri="{FF2B5EF4-FFF2-40B4-BE49-F238E27FC236}">
                <a16:creationId xmlns:a16="http://schemas.microsoft.com/office/drawing/2014/main" id="{B2DAFEDC-686F-4507-98A1-58A83EF52DD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2CBB251-2249-467A-8095-E97FC4B7D2C6}"/>
              </a:ext>
            </a:extLst>
          </p:cNvPr>
          <p:cNvSpPr>
            <a:spLocks noGrp="1"/>
          </p:cNvSpPr>
          <p:nvPr>
            <p:ph type="sldNum" sz="quarter" idx="12"/>
          </p:nvPr>
        </p:nvSpPr>
        <p:spPr/>
        <p:txBody>
          <a:bodyPr/>
          <a:lstStyle/>
          <a:p>
            <a:fld id="{D174D7A5-0C4B-4991-9DFF-C54D8F5E967E}" type="slidenum">
              <a:rPr kumimoji="1" lang="ja-JP" altLang="en-US" smtClean="0"/>
              <a:t>‹#›</a:t>
            </a:fld>
            <a:endParaRPr kumimoji="1" lang="ja-JP" altLang="en-US"/>
          </a:p>
        </p:txBody>
      </p:sp>
    </p:spTree>
    <p:extLst>
      <p:ext uri="{BB962C8B-B14F-4D97-AF65-F5344CB8AC3E}">
        <p14:creationId xmlns:p14="http://schemas.microsoft.com/office/powerpoint/2010/main" val="3347792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19CDE8-7837-4F45-808C-F85B6146560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8E00CC6-0BFB-4431-B25F-EBFB5C6B02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5D3B9FC-F62E-4342-9D5A-D0818677F145}"/>
              </a:ext>
            </a:extLst>
          </p:cNvPr>
          <p:cNvSpPr>
            <a:spLocks noGrp="1"/>
          </p:cNvSpPr>
          <p:nvPr>
            <p:ph type="dt" sz="half" idx="10"/>
          </p:nvPr>
        </p:nvSpPr>
        <p:spPr/>
        <p:txBody>
          <a:bodyPr/>
          <a:lstStyle/>
          <a:p>
            <a:fld id="{64CEB074-23F4-4E98-8039-7DCA34738FD4}" type="datetimeFigureOut">
              <a:rPr kumimoji="1" lang="ja-JP" altLang="en-US" smtClean="0"/>
              <a:t>2023/3/3</a:t>
            </a:fld>
            <a:endParaRPr kumimoji="1" lang="ja-JP" altLang="en-US"/>
          </a:p>
        </p:txBody>
      </p:sp>
      <p:sp>
        <p:nvSpPr>
          <p:cNvPr id="5" name="フッター プレースホルダー 4">
            <a:extLst>
              <a:ext uri="{FF2B5EF4-FFF2-40B4-BE49-F238E27FC236}">
                <a16:creationId xmlns:a16="http://schemas.microsoft.com/office/drawing/2014/main" id="{112862CD-7954-4E11-8912-DDEEF586833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E8C362D-5BD4-4789-833A-D8575A4187DF}"/>
              </a:ext>
            </a:extLst>
          </p:cNvPr>
          <p:cNvSpPr>
            <a:spLocks noGrp="1"/>
          </p:cNvSpPr>
          <p:nvPr>
            <p:ph type="sldNum" sz="quarter" idx="12"/>
          </p:nvPr>
        </p:nvSpPr>
        <p:spPr/>
        <p:txBody>
          <a:bodyPr/>
          <a:lstStyle/>
          <a:p>
            <a:fld id="{D174D7A5-0C4B-4991-9DFF-C54D8F5E967E}" type="slidenum">
              <a:rPr kumimoji="1" lang="ja-JP" altLang="en-US" smtClean="0"/>
              <a:t>‹#›</a:t>
            </a:fld>
            <a:endParaRPr kumimoji="1" lang="ja-JP" altLang="en-US"/>
          </a:p>
        </p:txBody>
      </p:sp>
    </p:spTree>
    <p:extLst>
      <p:ext uri="{BB962C8B-B14F-4D97-AF65-F5344CB8AC3E}">
        <p14:creationId xmlns:p14="http://schemas.microsoft.com/office/powerpoint/2010/main" val="185919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0B3020-DDAC-4F52-A6D7-DD585465E9B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D7B1C5-76D0-4A2E-9EE7-F63F9E71A7B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87F97DA-5C7F-4D5A-81B0-627257F9C8AF}"/>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FEFBB29-8E27-4CF3-9C13-526476F9CC96}"/>
              </a:ext>
            </a:extLst>
          </p:cNvPr>
          <p:cNvSpPr>
            <a:spLocks noGrp="1"/>
          </p:cNvSpPr>
          <p:nvPr>
            <p:ph type="dt" sz="half" idx="10"/>
          </p:nvPr>
        </p:nvSpPr>
        <p:spPr/>
        <p:txBody>
          <a:bodyPr/>
          <a:lstStyle/>
          <a:p>
            <a:fld id="{64CEB074-23F4-4E98-8039-7DCA34738FD4}" type="datetimeFigureOut">
              <a:rPr kumimoji="1" lang="ja-JP" altLang="en-US" smtClean="0"/>
              <a:t>2023/3/3</a:t>
            </a:fld>
            <a:endParaRPr kumimoji="1" lang="ja-JP" altLang="en-US"/>
          </a:p>
        </p:txBody>
      </p:sp>
      <p:sp>
        <p:nvSpPr>
          <p:cNvPr id="6" name="フッター プレースホルダー 5">
            <a:extLst>
              <a:ext uri="{FF2B5EF4-FFF2-40B4-BE49-F238E27FC236}">
                <a16:creationId xmlns:a16="http://schemas.microsoft.com/office/drawing/2014/main" id="{51D61A85-257A-4618-BF7C-E09EA5B3E90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1CB3942-0365-41B7-8627-70EA47CC31F6}"/>
              </a:ext>
            </a:extLst>
          </p:cNvPr>
          <p:cNvSpPr>
            <a:spLocks noGrp="1"/>
          </p:cNvSpPr>
          <p:nvPr>
            <p:ph type="sldNum" sz="quarter" idx="12"/>
          </p:nvPr>
        </p:nvSpPr>
        <p:spPr/>
        <p:txBody>
          <a:bodyPr/>
          <a:lstStyle/>
          <a:p>
            <a:fld id="{D174D7A5-0C4B-4991-9DFF-C54D8F5E967E}" type="slidenum">
              <a:rPr kumimoji="1" lang="ja-JP" altLang="en-US" smtClean="0"/>
              <a:t>‹#›</a:t>
            </a:fld>
            <a:endParaRPr kumimoji="1" lang="ja-JP" altLang="en-US"/>
          </a:p>
        </p:txBody>
      </p:sp>
    </p:spTree>
    <p:extLst>
      <p:ext uri="{BB962C8B-B14F-4D97-AF65-F5344CB8AC3E}">
        <p14:creationId xmlns:p14="http://schemas.microsoft.com/office/powerpoint/2010/main" val="1699067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1BAFC8-DBE3-4D67-95CF-973C438B3BF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E540574-1A1B-4466-85EB-FEFD253A7F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186E4B4-A7CD-4F50-A859-29381F59C36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7572635-123F-4AE1-AE6D-B1A3984C70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C8D42EA-1FA6-4E5B-B7D0-71445B50B9A9}"/>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05F5795-E771-4E40-9D8A-562A85F6248A}"/>
              </a:ext>
            </a:extLst>
          </p:cNvPr>
          <p:cNvSpPr>
            <a:spLocks noGrp="1"/>
          </p:cNvSpPr>
          <p:nvPr>
            <p:ph type="dt" sz="half" idx="10"/>
          </p:nvPr>
        </p:nvSpPr>
        <p:spPr/>
        <p:txBody>
          <a:bodyPr/>
          <a:lstStyle/>
          <a:p>
            <a:fld id="{64CEB074-23F4-4E98-8039-7DCA34738FD4}" type="datetimeFigureOut">
              <a:rPr kumimoji="1" lang="ja-JP" altLang="en-US" smtClean="0"/>
              <a:t>2023/3/3</a:t>
            </a:fld>
            <a:endParaRPr kumimoji="1" lang="ja-JP" altLang="en-US"/>
          </a:p>
        </p:txBody>
      </p:sp>
      <p:sp>
        <p:nvSpPr>
          <p:cNvPr id="8" name="フッター プレースホルダー 7">
            <a:extLst>
              <a:ext uri="{FF2B5EF4-FFF2-40B4-BE49-F238E27FC236}">
                <a16:creationId xmlns:a16="http://schemas.microsoft.com/office/drawing/2014/main" id="{F904D2FF-031C-4620-A9E2-F8A8DD271E7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A2D8AFD-08CD-4B25-8DBC-CD8F636452A4}"/>
              </a:ext>
            </a:extLst>
          </p:cNvPr>
          <p:cNvSpPr>
            <a:spLocks noGrp="1"/>
          </p:cNvSpPr>
          <p:nvPr>
            <p:ph type="sldNum" sz="quarter" idx="12"/>
          </p:nvPr>
        </p:nvSpPr>
        <p:spPr/>
        <p:txBody>
          <a:bodyPr/>
          <a:lstStyle/>
          <a:p>
            <a:fld id="{D174D7A5-0C4B-4991-9DFF-C54D8F5E967E}" type="slidenum">
              <a:rPr kumimoji="1" lang="ja-JP" altLang="en-US" smtClean="0"/>
              <a:t>‹#›</a:t>
            </a:fld>
            <a:endParaRPr kumimoji="1" lang="ja-JP" altLang="en-US"/>
          </a:p>
        </p:txBody>
      </p:sp>
    </p:spTree>
    <p:extLst>
      <p:ext uri="{BB962C8B-B14F-4D97-AF65-F5344CB8AC3E}">
        <p14:creationId xmlns:p14="http://schemas.microsoft.com/office/powerpoint/2010/main" val="3843243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1643C9-FF72-471A-8AE6-CEEA285B0349}"/>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82BB8C9-DF56-425B-A551-417EE3B98B7F}"/>
              </a:ext>
            </a:extLst>
          </p:cNvPr>
          <p:cNvSpPr>
            <a:spLocks noGrp="1"/>
          </p:cNvSpPr>
          <p:nvPr>
            <p:ph type="dt" sz="half" idx="10"/>
          </p:nvPr>
        </p:nvSpPr>
        <p:spPr/>
        <p:txBody>
          <a:bodyPr/>
          <a:lstStyle/>
          <a:p>
            <a:fld id="{64CEB074-23F4-4E98-8039-7DCA34738FD4}" type="datetimeFigureOut">
              <a:rPr kumimoji="1" lang="ja-JP" altLang="en-US" smtClean="0"/>
              <a:t>2023/3/3</a:t>
            </a:fld>
            <a:endParaRPr kumimoji="1" lang="ja-JP" altLang="en-US"/>
          </a:p>
        </p:txBody>
      </p:sp>
      <p:sp>
        <p:nvSpPr>
          <p:cNvPr id="4" name="フッター プレースホルダー 3">
            <a:extLst>
              <a:ext uri="{FF2B5EF4-FFF2-40B4-BE49-F238E27FC236}">
                <a16:creationId xmlns:a16="http://schemas.microsoft.com/office/drawing/2014/main" id="{F466B942-00C2-4481-9FA7-48995D0691D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CCC969B-0C4B-4690-B59B-2D87F911BA01}"/>
              </a:ext>
            </a:extLst>
          </p:cNvPr>
          <p:cNvSpPr>
            <a:spLocks noGrp="1"/>
          </p:cNvSpPr>
          <p:nvPr>
            <p:ph type="sldNum" sz="quarter" idx="12"/>
          </p:nvPr>
        </p:nvSpPr>
        <p:spPr/>
        <p:txBody>
          <a:bodyPr/>
          <a:lstStyle/>
          <a:p>
            <a:fld id="{D174D7A5-0C4B-4991-9DFF-C54D8F5E967E}" type="slidenum">
              <a:rPr kumimoji="1" lang="ja-JP" altLang="en-US" smtClean="0"/>
              <a:t>‹#›</a:t>
            </a:fld>
            <a:endParaRPr kumimoji="1" lang="ja-JP" altLang="en-US"/>
          </a:p>
        </p:txBody>
      </p:sp>
    </p:spTree>
    <p:extLst>
      <p:ext uri="{BB962C8B-B14F-4D97-AF65-F5344CB8AC3E}">
        <p14:creationId xmlns:p14="http://schemas.microsoft.com/office/powerpoint/2010/main" val="763417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3E49037-5902-4B9D-89C7-C8773D01031F}"/>
              </a:ext>
            </a:extLst>
          </p:cNvPr>
          <p:cNvSpPr>
            <a:spLocks noGrp="1"/>
          </p:cNvSpPr>
          <p:nvPr>
            <p:ph type="dt" sz="half" idx="10"/>
          </p:nvPr>
        </p:nvSpPr>
        <p:spPr/>
        <p:txBody>
          <a:bodyPr/>
          <a:lstStyle/>
          <a:p>
            <a:fld id="{64CEB074-23F4-4E98-8039-7DCA34738FD4}" type="datetimeFigureOut">
              <a:rPr kumimoji="1" lang="ja-JP" altLang="en-US" smtClean="0"/>
              <a:t>2023/3/3</a:t>
            </a:fld>
            <a:endParaRPr kumimoji="1" lang="ja-JP" altLang="en-US"/>
          </a:p>
        </p:txBody>
      </p:sp>
      <p:sp>
        <p:nvSpPr>
          <p:cNvPr id="3" name="フッター プレースホルダー 2">
            <a:extLst>
              <a:ext uri="{FF2B5EF4-FFF2-40B4-BE49-F238E27FC236}">
                <a16:creationId xmlns:a16="http://schemas.microsoft.com/office/drawing/2014/main" id="{DAFC64A7-B26C-4BFE-9842-E384499236D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8591A56-AA27-4D16-8A74-48E6B7BC0CC8}"/>
              </a:ext>
            </a:extLst>
          </p:cNvPr>
          <p:cNvSpPr>
            <a:spLocks noGrp="1"/>
          </p:cNvSpPr>
          <p:nvPr>
            <p:ph type="sldNum" sz="quarter" idx="12"/>
          </p:nvPr>
        </p:nvSpPr>
        <p:spPr/>
        <p:txBody>
          <a:bodyPr/>
          <a:lstStyle/>
          <a:p>
            <a:fld id="{D174D7A5-0C4B-4991-9DFF-C54D8F5E967E}" type="slidenum">
              <a:rPr kumimoji="1" lang="ja-JP" altLang="en-US" smtClean="0"/>
              <a:t>‹#›</a:t>
            </a:fld>
            <a:endParaRPr kumimoji="1" lang="ja-JP" altLang="en-US"/>
          </a:p>
        </p:txBody>
      </p:sp>
    </p:spTree>
    <p:extLst>
      <p:ext uri="{BB962C8B-B14F-4D97-AF65-F5344CB8AC3E}">
        <p14:creationId xmlns:p14="http://schemas.microsoft.com/office/powerpoint/2010/main" val="2593129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B5EA28-9C72-433E-A5D5-41CC1AE56E2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6C3FB72-CA5A-42F4-B9B6-5C44D7D16B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E491E9B-072F-44F0-B0BB-DFC7CC7D5C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0CCA552-B9A7-4ACD-A7E4-E4F06CDEA11F}"/>
              </a:ext>
            </a:extLst>
          </p:cNvPr>
          <p:cNvSpPr>
            <a:spLocks noGrp="1"/>
          </p:cNvSpPr>
          <p:nvPr>
            <p:ph type="dt" sz="half" idx="10"/>
          </p:nvPr>
        </p:nvSpPr>
        <p:spPr/>
        <p:txBody>
          <a:bodyPr/>
          <a:lstStyle/>
          <a:p>
            <a:fld id="{64CEB074-23F4-4E98-8039-7DCA34738FD4}" type="datetimeFigureOut">
              <a:rPr kumimoji="1" lang="ja-JP" altLang="en-US" smtClean="0"/>
              <a:t>2023/3/3</a:t>
            </a:fld>
            <a:endParaRPr kumimoji="1" lang="ja-JP" altLang="en-US"/>
          </a:p>
        </p:txBody>
      </p:sp>
      <p:sp>
        <p:nvSpPr>
          <p:cNvPr id="6" name="フッター プレースホルダー 5">
            <a:extLst>
              <a:ext uri="{FF2B5EF4-FFF2-40B4-BE49-F238E27FC236}">
                <a16:creationId xmlns:a16="http://schemas.microsoft.com/office/drawing/2014/main" id="{F0602DF4-99FE-46FF-BE35-C1D3519891C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9991DD5-133A-4484-A105-9754AA525DA3}"/>
              </a:ext>
            </a:extLst>
          </p:cNvPr>
          <p:cNvSpPr>
            <a:spLocks noGrp="1"/>
          </p:cNvSpPr>
          <p:nvPr>
            <p:ph type="sldNum" sz="quarter" idx="12"/>
          </p:nvPr>
        </p:nvSpPr>
        <p:spPr/>
        <p:txBody>
          <a:bodyPr/>
          <a:lstStyle/>
          <a:p>
            <a:fld id="{D174D7A5-0C4B-4991-9DFF-C54D8F5E967E}" type="slidenum">
              <a:rPr kumimoji="1" lang="ja-JP" altLang="en-US" smtClean="0"/>
              <a:t>‹#›</a:t>
            </a:fld>
            <a:endParaRPr kumimoji="1" lang="ja-JP" altLang="en-US"/>
          </a:p>
        </p:txBody>
      </p:sp>
    </p:spTree>
    <p:extLst>
      <p:ext uri="{BB962C8B-B14F-4D97-AF65-F5344CB8AC3E}">
        <p14:creationId xmlns:p14="http://schemas.microsoft.com/office/powerpoint/2010/main" val="318068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FB144C-10D7-4F2B-88A5-1EE7B87775D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D49FC16-6092-4FAA-BA32-D7ADC3E1FF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EB7699C-0206-4C3F-8E4E-A0C465FB33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328CBA3-BEE2-47D7-AC0D-BEDE5BEB8D05}"/>
              </a:ext>
            </a:extLst>
          </p:cNvPr>
          <p:cNvSpPr>
            <a:spLocks noGrp="1"/>
          </p:cNvSpPr>
          <p:nvPr>
            <p:ph type="dt" sz="half" idx="10"/>
          </p:nvPr>
        </p:nvSpPr>
        <p:spPr/>
        <p:txBody>
          <a:bodyPr/>
          <a:lstStyle/>
          <a:p>
            <a:fld id="{64CEB074-23F4-4E98-8039-7DCA34738FD4}" type="datetimeFigureOut">
              <a:rPr kumimoji="1" lang="ja-JP" altLang="en-US" smtClean="0"/>
              <a:t>2023/3/3</a:t>
            </a:fld>
            <a:endParaRPr kumimoji="1" lang="ja-JP" altLang="en-US"/>
          </a:p>
        </p:txBody>
      </p:sp>
      <p:sp>
        <p:nvSpPr>
          <p:cNvPr id="6" name="フッター プレースホルダー 5">
            <a:extLst>
              <a:ext uri="{FF2B5EF4-FFF2-40B4-BE49-F238E27FC236}">
                <a16:creationId xmlns:a16="http://schemas.microsoft.com/office/drawing/2014/main" id="{E575B070-0FCA-4052-90D4-E698E6A431A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79C69BC-B94F-4CA5-BB00-F9C8E0AAFE85}"/>
              </a:ext>
            </a:extLst>
          </p:cNvPr>
          <p:cNvSpPr>
            <a:spLocks noGrp="1"/>
          </p:cNvSpPr>
          <p:nvPr>
            <p:ph type="sldNum" sz="quarter" idx="12"/>
          </p:nvPr>
        </p:nvSpPr>
        <p:spPr/>
        <p:txBody>
          <a:bodyPr/>
          <a:lstStyle/>
          <a:p>
            <a:fld id="{D174D7A5-0C4B-4991-9DFF-C54D8F5E967E}" type="slidenum">
              <a:rPr kumimoji="1" lang="ja-JP" altLang="en-US" smtClean="0"/>
              <a:t>‹#›</a:t>
            </a:fld>
            <a:endParaRPr kumimoji="1" lang="ja-JP" altLang="en-US"/>
          </a:p>
        </p:txBody>
      </p:sp>
    </p:spTree>
    <p:extLst>
      <p:ext uri="{BB962C8B-B14F-4D97-AF65-F5344CB8AC3E}">
        <p14:creationId xmlns:p14="http://schemas.microsoft.com/office/powerpoint/2010/main" val="3268141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AF49C4A-CDD7-4AF8-8F27-3BDB021FD4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C9CEA62-7AC8-44B5-8300-E786A638E3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4171BE-FF0F-4A44-9ECB-721FB4922B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CEB074-23F4-4E98-8039-7DCA34738FD4}" type="datetimeFigureOut">
              <a:rPr kumimoji="1" lang="ja-JP" altLang="en-US" smtClean="0"/>
              <a:t>2023/3/3</a:t>
            </a:fld>
            <a:endParaRPr kumimoji="1" lang="ja-JP" altLang="en-US"/>
          </a:p>
        </p:txBody>
      </p:sp>
      <p:sp>
        <p:nvSpPr>
          <p:cNvPr id="5" name="フッター プレースホルダー 4">
            <a:extLst>
              <a:ext uri="{FF2B5EF4-FFF2-40B4-BE49-F238E27FC236}">
                <a16:creationId xmlns:a16="http://schemas.microsoft.com/office/drawing/2014/main" id="{D3AE9E11-46E0-49EB-B257-0BB89F5C10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ED85AD5-98F9-4420-9832-43BE1CC5D3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74D7A5-0C4B-4991-9DFF-C54D8F5E967E}" type="slidenum">
              <a:rPr kumimoji="1" lang="ja-JP" altLang="en-US" smtClean="0"/>
              <a:t>‹#›</a:t>
            </a:fld>
            <a:endParaRPr kumimoji="1" lang="ja-JP" altLang="en-US"/>
          </a:p>
        </p:txBody>
      </p:sp>
    </p:spTree>
    <p:extLst>
      <p:ext uri="{BB962C8B-B14F-4D97-AF65-F5344CB8AC3E}">
        <p14:creationId xmlns:p14="http://schemas.microsoft.com/office/powerpoint/2010/main" val="845939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EF9C902A-A8DE-45CE-99E2-33C828EA66E9}"/>
              </a:ext>
            </a:extLst>
          </p:cNvPr>
          <p:cNvSpPr/>
          <p:nvPr/>
        </p:nvSpPr>
        <p:spPr>
          <a:xfrm>
            <a:off x="0" y="1590773"/>
            <a:ext cx="12192000" cy="3461994"/>
          </a:xfrm>
          <a:prstGeom prst="rect">
            <a:avLst/>
          </a:prstGeom>
          <a:solidFill>
            <a:srgbClr val="009999"/>
          </a:solidFill>
          <a:ln>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6BF827D9-4F04-4823-9FEB-A1A8DF765235}"/>
              </a:ext>
            </a:extLst>
          </p:cNvPr>
          <p:cNvSpPr>
            <a:spLocks noGrp="1"/>
          </p:cNvSpPr>
          <p:nvPr>
            <p:ph type="ctrTitle"/>
          </p:nvPr>
        </p:nvSpPr>
        <p:spPr>
          <a:xfrm>
            <a:off x="685010" y="1131790"/>
            <a:ext cx="10683712" cy="2387600"/>
          </a:xfrm>
        </p:spPr>
        <p:txBody>
          <a:bodyPr>
            <a:normAutofit/>
          </a:bodyPr>
          <a:lstStyle/>
          <a:p>
            <a:r>
              <a:rPr kumimoji="1" lang="ja-JP" altLang="en-US" sz="4400" dirty="0">
                <a:solidFill>
                  <a:schemeClr val="bg1"/>
                </a:solidFill>
                <a:latin typeface="BIZ UDゴシック" panose="020B0400000000000000" pitchFamily="49" charset="-128"/>
                <a:ea typeface="BIZ UDゴシック" panose="020B0400000000000000" pitchFamily="49" charset="-128"/>
              </a:rPr>
              <a:t>避難行動要支援者に対する支援について</a:t>
            </a:r>
          </a:p>
        </p:txBody>
      </p:sp>
      <p:sp>
        <p:nvSpPr>
          <p:cNvPr id="3" name="字幕 2">
            <a:extLst>
              <a:ext uri="{FF2B5EF4-FFF2-40B4-BE49-F238E27FC236}">
                <a16:creationId xmlns:a16="http://schemas.microsoft.com/office/drawing/2014/main" id="{88E7C49A-D5D9-4C41-806D-9A1473C4215F}"/>
              </a:ext>
            </a:extLst>
          </p:cNvPr>
          <p:cNvSpPr>
            <a:spLocks noGrp="1"/>
          </p:cNvSpPr>
          <p:nvPr>
            <p:ph type="subTitle" idx="1"/>
          </p:nvPr>
        </p:nvSpPr>
        <p:spPr>
          <a:xfrm>
            <a:off x="685010" y="3611465"/>
            <a:ext cx="10683712" cy="1655762"/>
          </a:xfrm>
        </p:spPr>
        <p:txBody>
          <a:bodyPr anchor="ctr" anchorCtr="0"/>
          <a:lstStyle/>
          <a:p>
            <a:r>
              <a:rPr kumimoji="1" lang="ja-JP" altLang="en-US" dirty="0">
                <a:solidFill>
                  <a:schemeClr val="bg1"/>
                </a:solidFill>
                <a:latin typeface="BIZ UDゴシック" panose="020B0400000000000000" pitchFamily="49" charset="-128"/>
                <a:ea typeface="BIZ UDゴシック" panose="020B0400000000000000" pitchFamily="49" charset="-128"/>
              </a:rPr>
              <a:t>日野市障害福祉課</a:t>
            </a:r>
          </a:p>
        </p:txBody>
      </p:sp>
    </p:spTree>
    <p:extLst>
      <p:ext uri="{BB962C8B-B14F-4D97-AF65-F5344CB8AC3E}">
        <p14:creationId xmlns:p14="http://schemas.microsoft.com/office/powerpoint/2010/main" val="2166615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30ED96D-D9B2-4E4D-8EE7-4A692B61B796}"/>
              </a:ext>
            </a:extLst>
          </p:cNvPr>
          <p:cNvSpPr/>
          <p:nvPr/>
        </p:nvSpPr>
        <p:spPr>
          <a:xfrm>
            <a:off x="0" y="1"/>
            <a:ext cx="12192000" cy="801278"/>
          </a:xfrm>
          <a:prstGeom prst="rect">
            <a:avLst/>
          </a:prstGeom>
          <a:solidFill>
            <a:srgbClr val="009999"/>
          </a:solidFill>
          <a:ln>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509E5C17-C556-495E-AB25-D427FE183B23}"/>
              </a:ext>
            </a:extLst>
          </p:cNvPr>
          <p:cNvSpPr txBox="1"/>
          <p:nvPr/>
        </p:nvSpPr>
        <p:spPr>
          <a:xfrm>
            <a:off x="131975" y="209432"/>
            <a:ext cx="2646878" cy="584775"/>
          </a:xfrm>
          <a:prstGeom prst="rect">
            <a:avLst/>
          </a:prstGeom>
          <a:noFill/>
        </p:spPr>
        <p:txBody>
          <a:bodyPr wrap="none" rtlCol="0">
            <a:spAutoFit/>
          </a:bodyPr>
          <a:lstStyle/>
          <a:p>
            <a:r>
              <a:rPr lang="ja-JP" altLang="en-US" sz="3200" dirty="0">
                <a:solidFill>
                  <a:schemeClr val="bg1"/>
                </a:solidFill>
                <a:latin typeface="BIZ UDゴシック" panose="020B0400000000000000" pitchFamily="49" charset="-128"/>
                <a:ea typeface="BIZ UDゴシック" panose="020B0400000000000000" pitchFamily="49" charset="-128"/>
              </a:rPr>
              <a:t>個別避難計画</a:t>
            </a:r>
            <a:endParaRPr kumimoji="1" lang="ja-JP" altLang="en-US" sz="3200" dirty="0">
              <a:solidFill>
                <a:schemeClr val="bg1"/>
              </a:solidFill>
              <a:latin typeface="BIZ UDゴシック" panose="020B0400000000000000" pitchFamily="49" charset="-128"/>
              <a:ea typeface="BIZ UDゴシック" panose="020B0400000000000000" pitchFamily="49" charset="-128"/>
            </a:endParaRPr>
          </a:p>
        </p:txBody>
      </p:sp>
      <p:grpSp>
        <p:nvGrpSpPr>
          <p:cNvPr id="8" name="グループ化 7">
            <a:extLst>
              <a:ext uri="{FF2B5EF4-FFF2-40B4-BE49-F238E27FC236}">
                <a16:creationId xmlns:a16="http://schemas.microsoft.com/office/drawing/2014/main" id="{A7FC107D-9DD7-4A49-AE5D-DEE7FEF02398}"/>
              </a:ext>
            </a:extLst>
          </p:cNvPr>
          <p:cNvGrpSpPr/>
          <p:nvPr/>
        </p:nvGrpSpPr>
        <p:grpSpPr>
          <a:xfrm>
            <a:off x="207271" y="1168923"/>
            <a:ext cx="2582945" cy="484632"/>
            <a:chOff x="254523" y="1244337"/>
            <a:chExt cx="2582945" cy="484632"/>
          </a:xfrm>
        </p:grpSpPr>
        <p:sp>
          <p:nvSpPr>
            <p:cNvPr id="6" name="矢印: 五方向 5">
              <a:extLst>
                <a:ext uri="{FF2B5EF4-FFF2-40B4-BE49-F238E27FC236}">
                  <a16:creationId xmlns:a16="http://schemas.microsoft.com/office/drawing/2014/main" id="{BB070A74-2CD8-4674-B9BC-5430EEA1441F}"/>
                </a:ext>
              </a:extLst>
            </p:cNvPr>
            <p:cNvSpPr/>
            <p:nvPr/>
          </p:nvSpPr>
          <p:spPr>
            <a:xfrm>
              <a:off x="254523" y="1244337"/>
              <a:ext cx="2582945" cy="484632"/>
            </a:xfrm>
            <a:prstGeom prst="homePlate">
              <a:avLst/>
            </a:prstGeom>
            <a:solidFill>
              <a:srgbClr val="009999">
                <a:alpha val="80000"/>
              </a:srgbClr>
            </a:solidFill>
            <a:ln>
              <a:solidFill>
                <a:srgbClr val="009999">
                  <a:alpha val="69804"/>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C96C13BA-9C77-4CA8-B205-7B9F7DE4F7FB}"/>
                </a:ext>
              </a:extLst>
            </p:cNvPr>
            <p:cNvSpPr txBox="1"/>
            <p:nvPr/>
          </p:nvSpPr>
          <p:spPr>
            <a:xfrm>
              <a:off x="846854" y="1293501"/>
              <a:ext cx="1107996" cy="369332"/>
            </a:xfrm>
            <a:prstGeom prst="rect">
              <a:avLst/>
            </a:prstGeom>
            <a:noFill/>
          </p:spPr>
          <p:txBody>
            <a:bodyPr wrap="none" rtlCol="0">
              <a:spAutoFit/>
            </a:bodyPr>
            <a:lstStyle/>
            <a:p>
              <a:r>
                <a:rPr lang="ja-JP" altLang="en-US" dirty="0">
                  <a:solidFill>
                    <a:schemeClr val="bg1"/>
                  </a:solidFill>
                  <a:latin typeface="BIZ UDゴシック" panose="020B0400000000000000" pitchFamily="49" charset="-128"/>
                  <a:ea typeface="BIZ UDゴシック" panose="020B0400000000000000" pitchFamily="49" charset="-128"/>
                </a:rPr>
                <a:t>国の動き</a:t>
              </a:r>
              <a:endParaRPr kumimoji="1" lang="ja-JP" altLang="en-US" dirty="0">
                <a:solidFill>
                  <a:schemeClr val="bg1"/>
                </a:solidFill>
                <a:latin typeface="BIZ UDゴシック" panose="020B0400000000000000" pitchFamily="49" charset="-128"/>
                <a:ea typeface="BIZ UDゴシック" panose="020B0400000000000000" pitchFamily="49" charset="-128"/>
              </a:endParaRPr>
            </a:p>
          </p:txBody>
        </p:sp>
      </p:grpSp>
      <p:grpSp>
        <p:nvGrpSpPr>
          <p:cNvPr id="38" name="グループ化 37">
            <a:extLst>
              <a:ext uri="{FF2B5EF4-FFF2-40B4-BE49-F238E27FC236}">
                <a16:creationId xmlns:a16="http://schemas.microsoft.com/office/drawing/2014/main" id="{FEC54102-338B-42BE-B415-3C10987A1C89}"/>
              </a:ext>
            </a:extLst>
          </p:cNvPr>
          <p:cNvGrpSpPr/>
          <p:nvPr/>
        </p:nvGrpSpPr>
        <p:grpSpPr>
          <a:xfrm>
            <a:off x="227190" y="3829380"/>
            <a:ext cx="2582945" cy="484632"/>
            <a:chOff x="254523" y="1244337"/>
            <a:chExt cx="2582945" cy="484632"/>
          </a:xfrm>
        </p:grpSpPr>
        <p:sp>
          <p:nvSpPr>
            <p:cNvPr id="39" name="矢印: 五方向 38">
              <a:extLst>
                <a:ext uri="{FF2B5EF4-FFF2-40B4-BE49-F238E27FC236}">
                  <a16:creationId xmlns:a16="http://schemas.microsoft.com/office/drawing/2014/main" id="{71D606C9-07D2-4A2A-9448-F6E40EF77C4B}"/>
                </a:ext>
              </a:extLst>
            </p:cNvPr>
            <p:cNvSpPr/>
            <p:nvPr/>
          </p:nvSpPr>
          <p:spPr>
            <a:xfrm>
              <a:off x="254523" y="1244337"/>
              <a:ext cx="2582945" cy="484632"/>
            </a:xfrm>
            <a:prstGeom prst="homePlate">
              <a:avLst/>
            </a:prstGeom>
            <a:solidFill>
              <a:srgbClr val="009999">
                <a:alpha val="80000"/>
              </a:srgbClr>
            </a:solidFill>
            <a:ln>
              <a:solidFill>
                <a:srgbClr val="009999">
                  <a:alpha val="69804"/>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a:extLst>
                <a:ext uri="{FF2B5EF4-FFF2-40B4-BE49-F238E27FC236}">
                  <a16:creationId xmlns:a16="http://schemas.microsoft.com/office/drawing/2014/main" id="{26BEFF66-6774-479B-B629-A065F3C67196}"/>
                </a:ext>
              </a:extLst>
            </p:cNvPr>
            <p:cNvSpPr txBox="1"/>
            <p:nvPr/>
          </p:nvSpPr>
          <p:spPr>
            <a:xfrm>
              <a:off x="826935" y="1301987"/>
              <a:ext cx="1107996" cy="369332"/>
            </a:xfrm>
            <a:prstGeom prst="rect">
              <a:avLst/>
            </a:prstGeom>
            <a:noFill/>
          </p:spPr>
          <p:txBody>
            <a:bodyPr wrap="none" rtlCol="0">
              <a:spAutoFit/>
            </a:bodyPr>
            <a:lstStyle/>
            <a:p>
              <a:r>
                <a:rPr lang="ja-JP" altLang="en-US" dirty="0">
                  <a:solidFill>
                    <a:schemeClr val="bg1"/>
                  </a:solidFill>
                  <a:latin typeface="BIZ UDゴシック" panose="020B0400000000000000" pitchFamily="49" charset="-128"/>
                  <a:ea typeface="BIZ UDゴシック" panose="020B0400000000000000" pitchFamily="49" charset="-128"/>
                </a:rPr>
                <a:t>市の動き</a:t>
              </a:r>
              <a:endParaRPr kumimoji="1" lang="ja-JP" altLang="en-US" dirty="0">
                <a:solidFill>
                  <a:schemeClr val="bg1"/>
                </a:solidFill>
                <a:latin typeface="BIZ UDゴシック" panose="020B0400000000000000" pitchFamily="49" charset="-128"/>
                <a:ea typeface="BIZ UDゴシック" panose="020B0400000000000000" pitchFamily="49" charset="-128"/>
              </a:endParaRPr>
            </a:p>
          </p:txBody>
        </p:sp>
      </p:grpSp>
      <p:sp>
        <p:nvSpPr>
          <p:cNvPr id="41" name="テキスト ボックス 40">
            <a:extLst>
              <a:ext uri="{FF2B5EF4-FFF2-40B4-BE49-F238E27FC236}">
                <a16:creationId xmlns:a16="http://schemas.microsoft.com/office/drawing/2014/main" id="{4A4EA085-D8A7-4188-A5DA-0CC61924DDB6}"/>
              </a:ext>
            </a:extLst>
          </p:cNvPr>
          <p:cNvSpPr txBox="1"/>
          <p:nvPr/>
        </p:nvSpPr>
        <p:spPr>
          <a:xfrm>
            <a:off x="2810135" y="1185786"/>
            <a:ext cx="8725466" cy="2116477"/>
          </a:xfrm>
          <a:prstGeom prst="rect">
            <a:avLst/>
          </a:prstGeom>
          <a:noFill/>
          <a:ln w="28575">
            <a:noFill/>
          </a:ln>
        </p:spPr>
        <p:txBody>
          <a:bodyPr wrap="square" rtlCol="0">
            <a:spAutoFit/>
          </a:bodyPr>
          <a:lstStyle/>
          <a:p>
            <a:pPr>
              <a:lnSpc>
                <a:spcPts val="2700"/>
              </a:lnSpc>
            </a:pPr>
            <a:r>
              <a:rPr lang="ja-JP" altLang="en-US" dirty="0">
                <a:latin typeface="BIZ UDゴシック" panose="020B0400000000000000" pitchFamily="49" charset="-128"/>
                <a:ea typeface="BIZ UDゴシック" panose="020B0400000000000000" pitchFamily="49" charset="-128"/>
              </a:rPr>
              <a:t>●災害対策基本法を改正（令和</a:t>
            </a:r>
            <a:r>
              <a:rPr lang="en-US" altLang="ja-JP" dirty="0">
                <a:latin typeface="BIZ UDゴシック" panose="020B0400000000000000" pitchFamily="49" charset="-128"/>
                <a:ea typeface="BIZ UDゴシック" panose="020B0400000000000000" pitchFamily="49" charset="-128"/>
              </a:rPr>
              <a:t>3</a:t>
            </a:r>
            <a:r>
              <a:rPr lang="ja-JP" altLang="en-US" dirty="0">
                <a:latin typeface="BIZ UDゴシック" panose="020B0400000000000000" pitchFamily="49" charset="-128"/>
                <a:ea typeface="BIZ UDゴシック" panose="020B0400000000000000" pitchFamily="49" charset="-128"/>
              </a:rPr>
              <a:t>年</a:t>
            </a:r>
            <a:r>
              <a:rPr lang="en-US" altLang="ja-JP" dirty="0">
                <a:latin typeface="BIZ UDゴシック" panose="020B0400000000000000" pitchFamily="49" charset="-128"/>
                <a:ea typeface="BIZ UDゴシック" panose="020B0400000000000000" pitchFamily="49" charset="-128"/>
              </a:rPr>
              <a:t>5</a:t>
            </a:r>
            <a:r>
              <a:rPr lang="ja-JP" altLang="en-US" dirty="0">
                <a:latin typeface="BIZ UDゴシック" panose="020B0400000000000000" pitchFamily="49" charset="-128"/>
                <a:ea typeface="BIZ UDゴシック" panose="020B0400000000000000" pitchFamily="49" charset="-128"/>
              </a:rPr>
              <a:t>月）</a:t>
            </a:r>
            <a:endParaRPr lang="en-US" altLang="ja-JP" dirty="0">
              <a:solidFill>
                <a:srgbClr val="FF0000"/>
              </a:solidFill>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FF0000"/>
                </a:solidFill>
                <a:latin typeface="BIZ UDゴシック" panose="020B0400000000000000" pitchFamily="49" charset="-128"/>
                <a:ea typeface="BIZ UDゴシック" panose="020B0400000000000000" pitchFamily="49" charset="-128"/>
              </a:rPr>
              <a:t>　</a:t>
            </a:r>
            <a:r>
              <a:rPr lang="ja-JP" altLang="en-US" dirty="0">
                <a:solidFill>
                  <a:srgbClr val="009999"/>
                </a:solidFill>
                <a:latin typeface="BIZ UDゴシック" panose="020B0400000000000000" pitchFamily="49" charset="-128"/>
                <a:ea typeface="BIZ UDゴシック" panose="020B0400000000000000" pitchFamily="49" charset="-128"/>
              </a:rPr>
              <a:t>避難行動要支援者一人ひとりの避難行動をあらかじめ定めておく個別避難計画の　</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　作成が市町村の努力義務となった</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latin typeface="BIZ UDゴシック" panose="020B0400000000000000" pitchFamily="49" charset="-128"/>
                <a:ea typeface="BIZ UDゴシック" panose="020B0400000000000000" pitchFamily="49" charset="-128"/>
              </a:rPr>
              <a:t>●避難行動要支援者の避難行動支援に関する取組指針を改正（令和</a:t>
            </a:r>
            <a:r>
              <a:rPr lang="en-US" altLang="ja-JP" dirty="0">
                <a:latin typeface="BIZ UDゴシック" panose="020B0400000000000000" pitchFamily="49" charset="-128"/>
                <a:ea typeface="BIZ UDゴシック" panose="020B0400000000000000" pitchFamily="49" charset="-128"/>
              </a:rPr>
              <a:t>3</a:t>
            </a:r>
            <a:r>
              <a:rPr lang="ja-JP" altLang="en-US" dirty="0">
                <a:latin typeface="BIZ UDゴシック" panose="020B0400000000000000" pitchFamily="49" charset="-128"/>
                <a:ea typeface="BIZ UDゴシック" panose="020B0400000000000000" pitchFamily="49" charset="-128"/>
              </a:rPr>
              <a:t>年</a:t>
            </a:r>
            <a:r>
              <a:rPr lang="en-US" altLang="ja-JP" dirty="0">
                <a:latin typeface="BIZ UDゴシック" panose="020B0400000000000000" pitchFamily="49" charset="-128"/>
                <a:ea typeface="BIZ UDゴシック" panose="020B0400000000000000" pitchFamily="49" charset="-128"/>
              </a:rPr>
              <a:t>5</a:t>
            </a:r>
            <a:r>
              <a:rPr lang="ja-JP" altLang="en-US" dirty="0">
                <a:latin typeface="BIZ UDゴシック" panose="020B0400000000000000" pitchFamily="49" charset="-128"/>
                <a:ea typeface="BIZ UDゴシック" panose="020B0400000000000000" pitchFamily="49" charset="-128"/>
              </a:rPr>
              <a:t>月）</a:t>
            </a:r>
            <a:endParaRPr lang="en-US" altLang="ja-JP" dirty="0">
              <a:latin typeface="BIZ UDゴシック" panose="020B0400000000000000" pitchFamily="49" charset="-128"/>
              <a:ea typeface="BIZ UDゴシック" panose="020B0400000000000000" pitchFamily="49" charset="-128"/>
            </a:endParaRPr>
          </a:p>
          <a:p>
            <a:pPr>
              <a:lnSpc>
                <a:spcPts val="2700"/>
              </a:lnSpc>
            </a:pPr>
            <a:r>
              <a:rPr lang="ja-JP" altLang="en-US" dirty="0">
                <a:latin typeface="BIZ UDゴシック" panose="020B0400000000000000" pitchFamily="49" charset="-128"/>
                <a:ea typeface="BIZ UDゴシック" panose="020B0400000000000000" pitchFamily="49" charset="-128"/>
              </a:rPr>
              <a:t>　</a:t>
            </a:r>
            <a:r>
              <a:rPr lang="ja-JP" altLang="en-US" dirty="0">
                <a:solidFill>
                  <a:srgbClr val="009999"/>
                </a:solidFill>
                <a:latin typeface="BIZ UDゴシック" panose="020B0400000000000000" pitchFamily="49" charset="-128"/>
                <a:ea typeface="BIZ UDゴシック" panose="020B0400000000000000" pitchFamily="49" charset="-128"/>
              </a:rPr>
              <a:t>優先度の高い避難行動要支援者について、実情に応じておおむね</a:t>
            </a:r>
            <a:r>
              <a:rPr lang="en-US" altLang="ja-JP" dirty="0">
                <a:solidFill>
                  <a:srgbClr val="009999"/>
                </a:solidFill>
                <a:latin typeface="BIZ UDゴシック" panose="020B0400000000000000" pitchFamily="49" charset="-128"/>
                <a:ea typeface="BIZ UDゴシック" panose="020B0400000000000000" pitchFamily="49" charset="-128"/>
              </a:rPr>
              <a:t>5</a:t>
            </a:r>
            <a:r>
              <a:rPr lang="ja-JP" altLang="en-US" dirty="0">
                <a:solidFill>
                  <a:srgbClr val="009999"/>
                </a:solidFill>
                <a:latin typeface="BIZ UDゴシック" panose="020B0400000000000000" pitchFamily="49" charset="-128"/>
                <a:ea typeface="BIZ UDゴシック" panose="020B0400000000000000" pitchFamily="49" charset="-128"/>
              </a:rPr>
              <a:t>年程度での作　</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　成を目指す</a:t>
            </a:r>
            <a:endParaRPr lang="en-US" altLang="ja-JP" dirty="0">
              <a:solidFill>
                <a:srgbClr val="009999"/>
              </a:solidFill>
              <a:latin typeface="BIZ UDゴシック" panose="020B0400000000000000" pitchFamily="49" charset="-128"/>
              <a:ea typeface="BIZ UDゴシック" panose="020B0400000000000000" pitchFamily="49" charset="-128"/>
            </a:endParaRPr>
          </a:p>
        </p:txBody>
      </p:sp>
      <p:sp>
        <p:nvSpPr>
          <p:cNvPr id="15" name="テキスト ボックス 14">
            <a:extLst>
              <a:ext uri="{FF2B5EF4-FFF2-40B4-BE49-F238E27FC236}">
                <a16:creationId xmlns:a16="http://schemas.microsoft.com/office/drawing/2014/main" id="{D8BA7169-635C-49B5-997E-FE915D21F611}"/>
              </a:ext>
            </a:extLst>
          </p:cNvPr>
          <p:cNvSpPr txBox="1"/>
          <p:nvPr/>
        </p:nvSpPr>
        <p:spPr>
          <a:xfrm>
            <a:off x="2810135" y="3923638"/>
            <a:ext cx="8725466" cy="2116477"/>
          </a:xfrm>
          <a:prstGeom prst="rect">
            <a:avLst/>
          </a:prstGeom>
          <a:noFill/>
          <a:ln w="28575">
            <a:noFill/>
          </a:ln>
        </p:spPr>
        <p:txBody>
          <a:bodyPr wrap="square" rtlCol="0">
            <a:spAutoFit/>
          </a:bodyPr>
          <a:lstStyle/>
          <a:p>
            <a:pPr>
              <a:lnSpc>
                <a:spcPts val="2700"/>
              </a:lnSpc>
            </a:pPr>
            <a:r>
              <a:rPr lang="ja-JP" altLang="en-US" dirty="0">
                <a:latin typeface="BIZ UDゴシック" panose="020B0400000000000000" pitchFamily="49" charset="-128"/>
                <a:ea typeface="BIZ UDゴシック" panose="020B0400000000000000" pitchFamily="49" charset="-128"/>
              </a:rPr>
              <a:t>◆日野市地域防災計画を修正（令和</a:t>
            </a:r>
            <a:r>
              <a:rPr lang="en-US" altLang="ja-JP" dirty="0">
                <a:latin typeface="BIZ UDゴシック" panose="020B0400000000000000" pitchFamily="49" charset="-128"/>
                <a:ea typeface="BIZ UDゴシック" panose="020B0400000000000000" pitchFamily="49" charset="-128"/>
              </a:rPr>
              <a:t>3</a:t>
            </a:r>
            <a:r>
              <a:rPr lang="ja-JP" altLang="en-US" dirty="0">
                <a:latin typeface="BIZ UDゴシック" panose="020B0400000000000000" pitchFamily="49" charset="-128"/>
                <a:ea typeface="BIZ UDゴシック" panose="020B0400000000000000" pitchFamily="49" charset="-128"/>
              </a:rPr>
              <a:t>年</a:t>
            </a:r>
            <a:r>
              <a:rPr lang="en-US" altLang="ja-JP" dirty="0">
                <a:latin typeface="BIZ UDゴシック" panose="020B0400000000000000" pitchFamily="49" charset="-128"/>
                <a:ea typeface="BIZ UDゴシック" panose="020B0400000000000000" pitchFamily="49" charset="-128"/>
              </a:rPr>
              <a:t>5</a:t>
            </a:r>
            <a:r>
              <a:rPr lang="ja-JP" altLang="en-US" dirty="0">
                <a:latin typeface="BIZ UDゴシック" panose="020B0400000000000000" pitchFamily="49" charset="-128"/>
                <a:ea typeface="BIZ UDゴシック" panose="020B0400000000000000" pitchFamily="49" charset="-128"/>
              </a:rPr>
              <a:t>月）</a:t>
            </a:r>
            <a:endParaRPr lang="en-US" altLang="ja-JP" dirty="0">
              <a:latin typeface="BIZ UDゴシック" panose="020B0400000000000000" pitchFamily="49" charset="-128"/>
              <a:ea typeface="BIZ UDゴシック" panose="020B0400000000000000" pitchFamily="49" charset="-128"/>
            </a:endParaRPr>
          </a:p>
          <a:p>
            <a:pPr>
              <a:lnSpc>
                <a:spcPts val="2700"/>
              </a:lnSpc>
            </a:pPr>
            <a:r>
              <a:rPr lang="ja-JP" altLang="en-US" dirty="0">
                <a:latin typeface="BIZ UDゴシック" panose="020B0400000000000000" pitchFamily="49" charset="-128"/>
                <a:ea typeface="BIZ UDゴシック" panose="020B0400000000000000" pitchFamily="49" charset="-128"/>
              </a:rPr>
              <a:t>　</a:t>
            </a:r>
            <a:r>
              <a:rPr lang="ja-JP" altLang="en-US" dirty="0">
                <a:solidFill>
                  <a:srgbClr val="009999"/>
                </a:solidFill>
                <a:latin typeface="BIZ UDゴシック" panose="020B0400000000000000" pitchFamily="49" charset="-128"/>
                <a:ea typeface="BIZ UDゴシック" panose="020B0400000000000000" pitchFamily="49" charset="-128"/>
              </a:rPr>
              <a:t>「個別避難計画の作成」を明記</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latin typeface="BIZ UDゴシック" panose="020B0400000000000000" pitchFamily="49" charset="-128"/>
                <a:ea typeface="BIZ UDゴシック" panose="020B0400000000000000" pitchFamily="49" charset="-128"/>
              </a:rPr>
              <a:t>◆個別避難計画の作成を開始（令和</a:t>
            </a:r>
            <a:r>
              <a:rPr lang="en-US" altLang="ja-JP" dirty="0">
                <a:latin typeface="BIZ UDゴシック" panose="020B0400000000000000" pitchFamily="49" charset="-128"/>
                <a:ea typeface="BIZ UDゴシック" panose="020B0400000000000000" pitchFamily="49" charset="-128"/>
              </a:rPr>
              <a:t>4</a:t>
            </a:r>
            <a:r>
              <a:rPr lang="ja-JP" altLang="en-US" dirty="0">
                <a:latin typeface="BIZ UDゴシック" panose="020B0400000000000000" pitchFamily="49" charset="-128"/>
                <a:ea typeface="BIZ UDゴシック" panose="020B0400000000000000" pitchFamily="49" charset="-128"/>
              </a:rPr>
              <a:t>年度）</a:t>
            </a:r>
            <a:endParaRPr lang="en-US" altLang="ja-JP" dirty="0">
              <a:latin typeface="BIZ UDゴシック" panose="020B0400000000000000" pitchFamily="49" charset="-128"/>
              <a:ea typeface="BIZ UDゴシック" panose="020B0400000000000000" pitchFamily="49" charset="-128"/>
            </a:endParaRPr>
          </a:p>
          <a:p>
            <a:pPr>
              <a:lnSpc>
                <a:spcPts val="2700"/>
              </a:lnSpc>
            </a:pPr>
            <a:r>
              <a:rPr lang="ja-JP" altLang="en-US" dirty="0">
                <a:latin typeface="BIZ UDゴシック" panose="020B0400000000000000" pitchFamily="49" charset="-128"/>
                <a:ea typeface="BIZ UDゴシック" panose="020B0400000000000000" pitchFamily="49" charset="-128"/>
              </a:rPr>
              <a:t>　</a:t>
            </a:r>
            <a:r>
              <a:rPr lang="ja-JP" altLang="en-US" dirty="0">
                <a:solidFill>
                  <a:srgbClr val="009999"/>
                </a:solidFill>
                <a:latin typeface="BIZ UDゴシック" panose="020B0400000000000000" pitchFamily="49" charset="-128"/>
                <a:ea typeface="BIZ UDゴシック" panose="020B0400000000000000" pitchFamily="49" charset="-128"/>
              </a:rPr>
              <a:t>作成対象者の優先順位を設定</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latin typeface="BIZ UDゴシック" panose="020B0400000000000000" pitchFamily="49" charset="-128"/>
                <a:ea typeface="BIZ UDゴシック" panose="020B0400000000000000" pitchFamily="49" charset="-128"/>
              </a:rPr>
              <a:t>　</a:t>
            </a:r>
            <a:r>
              <a:rPr lang="en-US" altLang="ja-JP" dirty="0">
                <a:solidFill>
                  <a:srgbClr val="FF0000"/>
                </a:solidFill>
                <a:latin typeface="BIZ UDゴシック" panose="020B0400000000000000" pitchFamily="49" charset="-128"/>
                <a:ea typeface="BIZ UDゴシック" panose="020B0400000000000000" pitchFamily="49" charset="-128"/>
              </a:rPr>
              <a:t>【</a:t>
            </a:r>
            <a:r>
              <a:rPr lang="ja-JP" altLang="en-US" dirty="0">
                <a:solidFill>
                  <a:srgbClr val="FF0000"/>
                </a:solidFill>
                <a:latin typeface="BIZ UDゴシック" panose="020B0400000000000000" pitchFamily="49" charset="-128"/>
                <a:ea typeface="BIZ UDゴシック" panose="020B0400000000000000" pitchFamily="49" charset="-128"/>
              </a:rPr>
              <a:t>危険区域に在住している方</a:t>
            </a:r>
            <a:r>
              <a:rPr lang="en-US" altLang="ja-JP" dirty="0">
                <a:solidFill>
                  <a:srgbClr val="FF0000"/>
                </a:solidFill>
                <a:latin typeface="BIZ UDゴシック" panose="020B0400000000000000" pitchFamily="49" charset="-128"/>
                <a:ea typeface="BIZ UDゴシック" panose="020B0400000000000000" pitchFamily="49" charset="-128"/>
              </a:rPr>
              <a:t>】</a:t>
            </a:r>
            <a:r>
              <a:rPr lang="ja-JP" altLang="en-US" dirty="0">
                <a:solidFill>
                  <a:srgbClr val="FF0000"/>
                </a:solidFill>
                <a:latin typeface="BIZ UDゴシック" panose="020B0400000000000000" pitchFamily="49" charset="-128"/>
                <a:ea typeface="BIZ UDゴシック" panose="020B0400000000000000" pitchFamily="49" charset="-128"/>
              </a:rPr>
              <a:t>　かつ　</a:t>
            </a:r>
            <a:r>
              <a:rPr lang="en-US" altLang="ja-JP" dirty="0">
                <a:solidFill>
                  <a:srgbClr val="FF0000"/>
                </a:solidFill>
                <a:latin typeface="BIZ UDゴシック" panose="020B0400000000000000" pitchFamily="49" charset="-128"/>
                <a:ea typeface="BIZ UDゴシック" panose="020B0400000000000000" pitchFamily="49" charset="-128"/>
              </a:rPr>
              <a:t>【</a:t>
            </a:r>
            <a:r>
              <a:rPr lang="ja-JP" altLang="en-US" dirty="0">
                <a:solidFill>
                  <a:srgbClr val="FF0000"/>
                </a:solidFill>
                <a:latin typeface="BIZ UDゴシック" panose="020B0400000000000000" pitchFamily="49" charset="-128"/>
                <a:ea typeface="BIZ UDゴシック" panose="020B0400000000000000" pitchFamily="49" charset="-128"/>
              </a:rPr>
              <a:t>肢体不自由</a:t>
            </a:r>
            <a:r>
              <a:rPr lang="en-US" altLang="ja-JP" dirty="0">
                <a:solidFill>
                  <a:srgbClr val="FF0000"/>
                </a:solidFill>
                <a:latin typeface="BIZ UDゴシック" panose="020B0400000000000000" pitchFamily="49" charset="-128"/>
                <a:ea typeface="BIZ UDゴシック" panose="020B0400000000000000" pitchFamily="49" charset="-128"/>
              </a:rPr>
              <a:t>1</a:t>
            </a:r>
            <a:r>
              <a:rPr lang="ja-JP" altLang="en-US" dirty="0">
                <a:solidFill>
                  <a:srgbClr val="FF0000"/>
                </a:solidFill>
                <a:latin typeface="BIZ UDゴシック" panose="020B0400000000000000" pitchFamily="49" charset="-128"/>
                <a:ea typeface="BIZ UDゴシック" panose="020B0400000000000000" pitchFamily="49" charset="-128"/>
              </a:rPr>
              <a:t>～</a:t>
            </a:r>
            <a:r>
              <a:rPr lang="en-US" altLang="ja-JP" dirty="0">
                <a:solidFill>
                  <a:srgbClr val="FF0000"/>
                </a:solidFill>
                <a:latin typeface="BIZ UDゴシック" panose="020B0400000000000000" pitchFamily="49" charset="-128"/>
                <a:ea typeface="BIZ UDゴシック" panose="020B0400000000000000" pitchFamily="49" charset="-128"/>
              </a:rPr>
              <a:t>3</a:t>
            </a:r>
            <a:r>
              <a:rPr lang="ja-JP" altLang="en-US" dirty="0">
                <a:solidFill>
                  <a:srgbClr val="FF0000"/>
                </a:solidFill>
                <a:latin typeface="BIZ UDゴシック" panose="020B0400000000000000" pitchFamily="49" charset="-128"/>
                <a:ea typeface="BIZ UDゴシック" panose="020B0400000000000000" pitchFamily="49" charset="-128"/>
              </a:rPr>
              <a:t>級の方</a:t>
            </a:r>
            <a:r>
              <a:rPr lang="en-US" altLang="ja-JP" dirty="0">
                <a:solidFill>
                  <a:srgbClr val="FF0000"/>
                </a:solidFill>
                <a:latin typeface="BIZ UDゴシック" panose="020B0400000000000000" pitchFamily="49" charset="-128"/>
                <a:ea typeface="BIZ UDゴシック" panose="020B0400000000000000" pitchFamily="49" charset="-128"/>
              </a:rPr>
              <a:t>】</a:t>
            </a:r>
          </a:p>
          <a:p>
            <a:pPr>
              <a:lnSpc>
                <a:spcPts val="2700"/>
              </a:lnSpc>
            </a:pPr>
            <a:r>
              <a:rPr lang="ja-JP" altLang="en-US" dirty="0">
                <a:solidFill>
                  <a:srgbClr val="FF0000"/>
                </a:solidFill>
                <a:latin typeface="BIZ UDゴシック" panose="020B0400000000000000" pitchFamily="49" charset="-128"/>
                <a:ea typeface="BIZ UDゴシック" panose="020B0400000000000000" pitchFamily="49" charset="-128"/>
              </a:rPr>
              <a:t>　</a:t>
            </a:r>
            <a:r>
              <a:rPr lang="en-US" altLang="ja-JP" dirty="0">
                <a:solidFill>
                  <a:srgbClr val="FF0000"/>
                </a:solidFill>
                <a:latin typeface="BIZ UDゴシック" panose="020B0400000000000000" pitchFamily="49" charset="-128"/>
                <a:ea typeface="BIZ UDゴシック" panose="020B0400000000000000" pitchFamily="49" charset="-128"/>
              </a:rPr>
              <a:t>※</a:t>
            </a:r>
            <a:r>
              <a:rPr lang="ja-JP" altLang="en-US" dirty="0">
                <a:solidFill>
                  <a:srgbClr val="FF0000"/>
                </a:solidFill>
                <a:latin typeface="BIZ UDゴシック" panose="020B0400000000000000" pitchFamily="49" charset="-128"/>
                <a:ea typeface="BIZ UDゴシック" panose="020B0400000000000000" pitchFamily="49" charset="-128"/>
              </a:rPr>
              <a:t>柔軟に対応</a:t>
            </a:r>
            <a:endParaRPr lang="en-US" altLang="ja-JP" dirty="0">
              <a:solidFill>
                <a:srgbClr val="FF0000"/>
              </a:solidFill>
              <a:latin typeface="BIZ UDゴシック" panose="020B0400000000000000" pitchFamily="49" charset="-128"/>
              <a:ea typeface="BIZ UDゴシック" panose="020B0400000000000000" pitchFamily="49" charset="-128"/>
            </a:endParaRPr>
          </a:p>
        </p:txBody>
      </p:sp>
      <p:sp>
        <p:nvSpPr>
          <p:cNvPr id="2" name="吹き出し: 四角形 1">
            <a:extLst>
              <a:ext uri="{FF2B5EF4-FFF2-40B4-BE49-F238E27FC236}">
                <a16:creationId xmlns:a16="http://schemas.microsoft.com/office/drawing/2014/main" id="{57899371-301A-4FB8-B5D3-8BD7973517E8}"/>
              </a:ext>
            </a:extLst>
          </p:cNvPr>
          <p:cNvSpPr/>
          <p:nvPr/>
        </p:nvSpPr>
        <p:spPr>
          <a:xfrm>
            <a:off x="10096414" y="4733206"/>
            <a:ext cx="1439187" cy="497340"/>
          </a:xfrm>
          <a:prstGeom prst="wedgeRectCallout">
            <a:avLst>
              <a:gd name="adj1" fmla="val -59431"/>
              <a:gd name="adj2" fmla="val 98059"/>
            </a:avLst>
          </a:prstGeom>
          <a:solidFill>
            <a:schemeClr val="accent4">
              <a:lumMod val="40000"/>
              <a:lumOff val="60000"/>
            </a:schemeClr>
          </a:solidFill>
          <a:ln>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latin typeface="BIZ UDゴシック" panose="020B0400000000000000" pitchFamily="49" charset="-128"/>
                <a:ea typeface="BIZ UDゴシック" panose="020B0400000000000000" pitchFamily="49" charset="-128"/>
              </a:rPr>
              <a:t>約</a:t>
            </a:r>
            <a:r>
              <a:rPr lang="en-US" altLang="ja-JP" dirty="0">
                <a:solidFill>
                  <a:srgbClr val="FF0000"/>
                </a:solidFill>
                <a:latin typeface="BIZ UDゴシック" panose="020B0400000000000000" pitchFamily="49" charset="-128"/>
                <a:ea typeface="BIZ UDゴシック" panose="020B0400000000000000" pitchFamily="49" charset="-128"/>
              </a:rPr>
              <a:t>400</a:t>
            </a:r>
            <a:r>
              <a:rPr lang="ja-JP" altLang="en-US" dirty="0">
                <a:solidFill>
                  <a:srgbClr val="FF0000"/>
                </a:solidFill>
                <a:latin typeface="BIZ UDゴシック" panose="020B0400000000000000" pitchFamily="49" charset="-128"/>
                <a:ea typeface="BIZ UDゴシック" panose="020B0400000000000000" pitchFamily="49" charset="-128"/>
              </a:rPr>
              <a:t>名</a:t>
            </a:r>
            <a:endParaRPr kumimoji="1" lang="ja-JP" altLang="en-US" dirty="0">
              <a:solidFill>
                <a:srgbClr val="FF0000"/>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172520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30ED96D-D9B2-4E4D-8EE7-4A692B61B796}"/>
              </a:ext>
            </a:extLst>
          </p:cNvPr>
          <p:cNvSpPr/>
          <p:nvPr/>
        </p:nvSpPr>
        <p:spPr>
          <a:xfrm>
            <a:off x="0" y="1"/>
            <a:ext cx="12192000" cy="801278"/>
          </a:xfrm>
          <a:prstGeom prst="rect">
            <a:avLst/>
          </a:prstGeom>
          <a:solidFill>
            <a:srgbClr val="009999"/>
          </a:solidFill>
          <a:ln>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509E5C17-C556-495E-AB25-D427FE183B23}"/>
              </a:ext>
            </a:extLst>
          </p:cNvPr>
          <p:cNvSpPr txBox="1"/>
          <p:nvPr/>
        </p:nvSpPr>
        <p:spPr>
          <a:xfrm>
            <a:off x="131975" y="209432"/>
            <a:ext cx="2646878" cy="584775"/>
          </a:xfrm>
          <a:prstGeom prst="rect">
            <a:avLst/>
          </a:prstGeom>
          <a:noFill/>
        </p:spPr>
        <p:txBody>
          <a:bodyPr wrap="none" rtlCol="0">
            <a:spAutoFit/>
          </a:bodyPr>
          <a:lstStyle/>
          <a:p>
            <a:r>
              <a:rPr lang="ja-JP" altLang="en-US" sz="3200" dirty="0">
                <a:solidFill>
                  <a:schemeClr val="bg1"/>
                </a:solidFill>
                <a:latin typeface="BIZ UDゴシック" panose="020B0400000000000000" pitchFamily="49" charset="-128"/>
                <a:ea typeface="BIZ UDゴシック" panose="020B0400000000000000" pitchFamily="49" charset="-128"/>
              </a:rPr>
              <a:t>個別避難計画</a:t>
            </a:r>
            <a:endParaRPr kumimoji="1" lang="ja-JP" altLang="en-US" sz="3200" dirty="0">
              <a:solidFill>
                <a:schemeClr val="bg1"/>
              </a:solidFill>
              <a:latin typeface="BIZ UDゴシック" panose="020B0400000000000000" pitchFamily="49" charset="-128"/>
              <a:ea typeface="BIZ UDゴシック" panose="020B0400000000000000" pitchFamily="49" charset="-128"/>
            </a:endParaRPr>
          </a:p>
        </p:txBody>
      </p:sp>
      <p:grpSp>
        <p:nvGrpSpPr>
          <p:cNvPr id="8" name="グループ化 7">
            <a:extLst>
              <a:ext uri="{FF2B5EF4-FFF2-40B4-BE49-F238E27FC236}">
                <a16:creationId xmlns:a16="http://schemas.microsoft.com/office/drawing/2014/main" id="{A7FC107D-9DD7-4A49-AE5D-DEE7FEF02398}"/>
              </a:ext>
            </a:extLst>
          </p:cNvPr>
          <p:cNvGrpSpPr/>
          <p:nvPr/>
        </p:nvGrpSpPr>
        <p:grpSpPr>
          <a:xfrm>
            <a:off x="207271" y="1168923"/>
            <a:ext cx="2582945" cy="484632"/>
            <a:chOff x="254523" y="1244337"/>
            <a:chExt cx="2582945" cy="484632"/>
          </a:xfrm>
        </p:grpSpPr>
        <p:sp>
          <p:nvSpPr>
            <p:cNvPr id="6" name="矢印: 五方向 5">
              <a:extLst>
                <a:ext uri="{FF2B5EF4-FFF2-40B4-BE49-F238E27FC236}">
                  <a16:creationId xmlns:a16="http://schemas.microsoft.com/office/drawing/2014/main" id="{BB070A74-2CD8-4674-B9BC-5430EEA1441F}"/>
                </a:ext>
              </a:extLst>
            </p:cNvPr>
            <p:cNvSpPr/>
            <p:nvPr/>
          </p:nvSpPr>
          <p:spPr>
            <a:xfrm>
              <a:off x="254523" y="1244337"/>
              <a:ext cx="2582945" cy="484632"/>
            </a:xfrm>
            <a:prstGeom prst="homePlate">
              <a:avLst/>
            </a:prstGeom>
            <a:solidFill>
              <a:srgbClr val="009999">
                <a:alpha val="80000"/>
              </a:srgbClr>
            </a:solidFill>
            <a:ln>
              <a:solidFill>
                <a:srgbClr val="009999">
                  <a:alpha val="69804"/>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C96C13BA-9C77-4CA8-B205-7B9F7DE4F7FB}"/>
                </a:ext>
              </a:extLst>
            </p:cNvPr>
            <p:cNvSpPr txBox="1"/>
            <p:nvPr/>
          </p:nvSpPr>
          <p:spPr>
            <a:xfrm>
              <a:off x="371587" y="1301987"/>
              <a:ext cx="2262158" cy="369332"/>
            </a:xfrm>
            <a:prstGeom prst="rect">
              <a:avLst/>
            </a:prstGeom>
            <a:noFill/>
          </p:spPr>
          <p:txBody>
            <a:bodyPr wrap="none" rtlCol="0">
              <a:spAutoFit/>
            </a:bodyPr>
            <a:lstStyle/>
            <a:p>
              <a:r>
                <a:rPr kumimoji="1" lang="ja-JP" altLang="en-US" dirty="0">
                  <a:solidFill>
                    <a:schemeClr val="bg1"/>
                  </a:solidFill>
                  <a:latin typeface="BIZ UDゴシック" panose="020B0400000000000000" pitchFamily="49" charset="-128"/>
                  <a:ea typeface="BIZ UDゴシック" panose="020B0400000000000000" pitchFamily="49" charset="-128"/>
                </a:rPr>
                <a:t>個別避難計画の概要</a:t>
              </a:r>
            </a:p>
          </p:txBody>
        </p:sp>
      </p:grpSp>
      <p:pic>
        <p:nvPicPr>
          <p:cNvPr id="12" name="図 11">
            <a:extLst>
              <a:ext uri="{FF2B5EF4-FFF2-40B4-BE49-F238E27FC236}">
                <a16:creationId xmlns:a16="http://schemas.microsoft.com/office/drawing/2014/main" id="{822DDB78-668B-41B8-AC91-6E1C0332F6BA}"/>
              </a:ext>
            </a:extLst>
          </p:cNvPr>
          <p:cNvPicPr/>
          <p:nvPr/>
        </p:nvPicPr>
        <p:blipFill>
          <a:blip r:embed="rId2"/>
          <a:stretch>
            <a:fillRect/>
          </a:stretch>
        </p:blipFill>
        <p:spPr>
          <a:xfrm>
            <a:off x="324335" y="1853814"/>
            <a:ext cx="6278803" cy="4469548"/>
          </a:xfrm>
          <a:prstGeom prst="rect">
            <a:avLst/>
          </a:prstGeom>
          <a:ln w="19050">
            <a:solidFill>
              <a:schemeClr val="tx1"/>
            </a:solidFill>
          </a:ln>
        </p:spPr>
      </p:pic>
      <p:sp>
        <p:nvSpPr>
          <p:cNvPr id="13" name="正方形/長方形 12">
            <a:extLst>
              <a:ext uri="{FF2B5EF4-FFF2-40B4-BE49-F238E27FC236}">
                <a16:creationId xmlns:a16="http://schemas.microsoft.com/office/drawing/2014/main" id="{2E658044-4A66-464B-9B4B-02102F9FBE7D}"/>
              </a:ext>
            </a:extLst>
          </p:cNvPr>
          <p:cNvSpPr/>
          <p:nvPr/>
        </p:nvSpPr>
        <p:spPr>
          <a:xfrm>
            <a:off x="6758468" y="1853814"/>
            <a:ext cx="4874289" cy="4469548"/>
          </a:xfrm>
          <a:prstGeom prst="rect">
            <a:avLst/>
          </a:prstGeom>
          <a:ln w="38100">
            <a:solidFill>
              <a:srgbClr val="009999"/>
            </a:solidFill>
            <a:prstDash val="sysDash"/>
          </a:ln>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b="1" u="sng" dirty="0">
                <a:latin typeface="BIZ UDPゴシック" panose="020B0400000000000000" pitchFamily="50" charset="-128"/>
                <a:ea typeface="BIZ UDPゴシック" panose="020B0400000000000000" pitchFamily="50" charset="-128"/>
              </a:rPr>
              <a:t>＜</a:t>
            </a:r>
            <a:r>
              <a:rPr lang="ja-JP" altLang="en-US" b="1" u="sng" dirty="0">
                <a:latin typeface="BIZ UDPゴシック" panose="020B0400000000000000" pitchFamily="50" charset="-128"/>
                <a:ea typeface="BIZ UDPゴシック" panose="020B0400000000000000" pitchFamily="50" charset="-128"/>
              </a:rPr>
              <a:t>個別避難計画に記載する事項</a:t>
            </a:r>
            <a:r>
              <a:rPr kumimoji="1" lang="ja-JP" altLang="en-US" b="1" u="sng" dirty="0">
                <a:latin typeface="BIZ UDPゴシック" panose="020B0400000000000000" pitchFamily="50" charset="-128"/>
                <a:ea typeface="BIZ UDPゴシック" panose="020B0400000000000000" pitchFamily="50" charset="-128"/>
              </a:rPr>
              <a:t>＞</a:t>
            </a:r>
            <a:endParaRPr kumimoji="1" lang="en-US" altLang="ja-JP" b="1" u="sng" dirty="0">
              <a:latin typeface="BIZ UDPゴシック" panose="020B0400000000000000" pitchFamily="50" charset="-128"/>
              <a:ea typeface="BIZ UDPゴシック" panose="020B0400000000000000" pitchFamily="50" charset="-128"/>
            </a:endParaRPr>
          </a:p>
          <a:p>
            <a:r>
              <a:rPr lang="en-US" altLang="ja-JP" dirty="0">
                <a:latin typeface="BIZ UDPゴシック" panose="020B0400000000000000" pitchFamily="50" charset="-128"/>
                <a:ea typeface="BIZ UDPゴシック" panose="020B0400000000000000" pitchFamily="50" charset="-128"/>
              </a:rPr>
              <a:t>※</a:t>
            </a:r>
            <a:r>
              <a:rPr lang="ja-JP" altLang="en-US" dirty="0">
                <a:latin typeface="BIZ UDPゴシック" panose="020B0400000000000000" pitchFamily="50" charset="-128"/>
                <a:ea typeface="BIZ UDPゴシック" panose="020B0400000000000000" pitchFamily="50" charset="-128"/>
              </a:rPr>
              <a:t>災害対策基本法より</a:t>
            </a:r>
            <a:endParaRPr lang="en-US" altLang="ja-JP" dirty="0">
              <a:latin typeface="BIZ UDPゴシック" panose="020B0400000000000000" pitchFamily="50" charset="-128"/>
              <a:ea typeface="BIZ UDPゴシック" panose="020B0400000000000000" pitchFamily="50" charset="-128"/>
            </a:endParaRPr>
          </a:p>
          <a:p>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a:t>
            </a:r>
            <a:r>
              <a:rPr lang="ja-JP" altLang="en-US" u="sng" dirty="0">
                <a:latin typeface="BIZ UDPゴシック" panose="020B0400000000000000" pitchFamily="50" charset="-128"/>
                <a:ea typeface="BIZ UDPゴシック" panose="020B0400000000000000" pitchFamily="50" charset="-128"/>
              </a:rPr>
              <a:t>氏名</a:t>
            </a:r>
            <a:r>
              <a:rPr lang="ja-JP" altLang="en-US" dirty="0">
                <a:latin typeface="BIZ UDPゴシック" panose="020B0400000000000000" pitchFamily="50" charset="-128"/>
                <a:ea typeface="BIZ UDPゴシック" panose="020B0400000000000000" pitchFamily="50" charset="-128"/>
              </a:rPr>
              <a:t>　　　</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a:t>
            </a:r>
            <a:r>
              <a:rPr lang="ja-JP" altLang="en-US" u="sng" dirty="0">
                <a:latin typeface="BIZ UDPゴシック" panose="020B0400000000000000" pitchFamily="50" charset="-128"/>
                <a:ea typeface="BIZ UDPゴシック" panose="020B0400000000000000" pitchFamily="50" charset="-128"/>
              </a:rPr>
              <a:t>生年月日</a:t>
            </a:r>
            <a:r>
              <a:rPr lang="ja-JP" altLang="en-US" dirty="0">
                <a:latin typeface="BIZ UDPゴシック" panose="020B0400000000000000" pitchFamily="50" charset="-128"/>
                <a:ea typeface="BIZ UDPゴシック" panose="020B0400000000000000" pitchFamily="50" charset="-128"/>
              </a:rPr>
              <a:t>　　　 </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a:t>
            </a:r>
            <a:r>
              <a:rPr lang="ja-JP" altLang="en-US" u="sng" dirty="0">
                <a:latin typeface="BIZ UDPゴシック" panose="020B0400000000000000" pitchFamily="50" charset="-128"/>
                <a:ea typeface="BIZ UDPゴシック" panose="020B0400000000000000" pitchFamily="50" charset="-128"/>
              </a:rPr>
              <a:t>性別</a:t>
            </a:r>
          </a:p>
          <a:p>
            <a:r>
              <a:rPr lang="ja-JP" altLang="en-US" dirty="0">
                <a:latin typeface="BIZ UDPゴシック" panose="020B0400000000000000" pitchFamily="50" charset="-128"/>
                <a:ea typeface="BIZ UDPゴシック" panose="020B0400000000000000" pitchFamily="50" charset="-128"/>
              </a:rPr>
              <a:t>●</a:t>
            </a:r>
            <a:r>
              <a:rPr lang="ja-JP" altLang="en-US" u="sng" dirty="0">
                <a:latin typeface="BIZ UDPゴシック" panose="020B0400000000000000" pitchFamily="50" charset="-128"/>
                <a:ea typeface="BIZ UDPゴシック" panose="020B0400000000000000" pitchFamily="50" charset="-128"/>
              </a:rPr>
              <a:t>住所又は居所</a:t>
            </a:r>
            <a:r>
              <a:rPr lang="ja-JP" altLang="en-US" dirty="0">
                <a:latin typeface="BIZ UDPゴシック" panose="020B0400000000000000" pitchFamily="50" charset="-128"/>
                <a:ea typeface="BIZ UDPゴシック" panose="020B0400000000000000" pitchFamily="50" charset="-128"/>
              </a:rPr>
              <a:t>　　　 </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a:t>
            </a:r>
            <a:r>
              <a:rPr lang="ja-JP" altLang="en-US" u="sng" dirty="0">
                <a:latin typeface="BIZ UDPゴシック" panose="020B0400000000000000" pitchFamily="50" charset="-128"/>
                <a:ea typeface="BIZ UDPゴシック" panose="020B0400000000000000" pitchFamily="50" charset="-128"/>
              </a:rPr>
              <a:t>電話番号その他の連絡先</a:t>
            </a:r>
          </a:p>
          <a:p>
            <a:r>
              <a:rPr lang="ja-JP" altLang="en-US" dirty="0">
                <a:latin typeface="BIZ UDPゴシック" panose="020B0400000000000000" pitchFamily="50" charset="-128"/>
                <a:ea typeface="BIZ UDPゴシック" panose="020B0400000000000000" pitchFamily="50" charset="-128"/>
              </a:rPr>
              <a:t>●</a:t>
            </a:r>
            <a:r>
              <a:rPr lang="ja-JP" altLang="en-US" u="sng" dirty="0">
                <a:latin typeface="BIZ UDPゴシック" panose="020B0400000000000000" pitchFamily="50" charset="-128"/>
                <a:ea typeface="BIZ UDPゴシック" panose="020B0400000000000000" pitchFamily="50" charset="-128"/>
              </a:rPr>
              <a:t>避難支援等を必要とする事由</a:t>
            </a:r>
            <a:endParaRPr lang="en-US" altLang="ja-JP" u="sng"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a:t>
            </a:r>
            <a:r>
              <a:rPr lang="ja-JP" altLang="en-US" u="sng" dirty="0">
                <a:latin typeface="BIZ UDPゴシック" panose="020B0400000000000000" pitchFamily="50" charset="-128"/>
                <a:ea typeface="BIZ UDPゴシック" panose="020B0400000000000000" pitchFamily="50" charset="-128"/>
              </a:rPr>
              <a:t>避難支援等実施者の氏名・住所及び連絡先</a:t>
            </a:r>
            <a:endParaRPr lang="en-US" altLang="ja-JP" u="sng"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●避難する場所と避難経路</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a:t>
            </a:r>
            <a:r>
              <a:rPr lang="ja-JP" altLang="en-US" u="sng" dirty="0">
                <a:latin typeface="BIZ UDPゴシック" panose="020B0400000000000000" pitchFamily="50" charset="-128"/>
                <a:ea typeface="BIZ UDPゴシック" panose="020B0400000000000000" pitchFamily="50" charset="-128"/>
              </a:rPr>
              <a:t>その他</a:t>
            </a:r>
            <a:endParaRPr kumimoji="1" lang="ja-JP" altLang="en-US" u="sng"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591896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30ED96D-D9B2-4E4D-8EE7-4A692B61B796}"/>
              </a:ext>
            </a:extLst>
          </p:cNvPr>
          <p:cNvSpPr/>
          <p:nvPr/>
        </p:nvSpPr>
        <p:spPr>
          <a:xfrm>
            <a:off x="0" y="1"/>
            <a:ext cx="12192000" cy="801278"/>
          </a:xfrm>
          <a:prstGeom prst="rect">
            <a:avLst/>
          </a:prstGeom>
          <a:solidFill>
            <a:srgbClr val="009999"/>
          </a:solidFill>
          <a:ln>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509E5C17-C556-495E-AB25-D427FE183B23}"/>
              </a:ext>
            </a:extLst>
          </p:cNvPr>
          <p:cNvSpPr txBox="1"/>
          <p:nvPr/>
        </p:nvSpPr>
        <p:spPr>
          <a:xfrm>
            <a:off x="131975" y="209432"/>
            <a:ext cx="2646878" cy="584775"/>
          </a:xfrm>
          <a:prstGeom prst="rect">
            <a:avLst/>
          </a:prstGeom>
          <a:noFill/>
        </p:spPr>
        <p:txBody>
          <a:bodyPr wrap="none" rtlCol="0">
            <a:spAutoFit/>
          </a:bodyPr>
          <a:lstStyle/>
          <a:p>
            <a:r>
              <a:rPr lang="ja-JP" altLang="en-US" sz="3200" dirty="0">
                <a:solidFill>
                  <a:schemeClr val="bg1"/>
                </a:solidFill>
                <a:latin typeface="BIZ UDゴシック" panose="020B0400000000000000" pitchFamily="49" charset="-128"/>
                <a:ea typeface="BIZ UDゴシック" panose="020B0400000000000000" pitchFamily="49" charset="-128"/>
              </a:rPr>
              <a:t>個別避難計画</a:t>
            </a:r>
            <a:endParaRPr kumimoji="1" lang="ja-JP" altLang="en-US" sz="3200" dirty="0">
              <a:solidFill>
                <a:schemeClr val="bg1"/>
              </a:solidFill>
              <a:latin typeface="BIZ UDゴシック" panose="020B0400000000000000" pitchFamily="49" charset="-128"/>
              <a:ea typeface="BIZ UDゴシック" panose="020B0400000000000000" pitchFamily="49" charset="-128"/>
            </a:endParaRPr>
          </a:p>
        </p:txBody>
      </p:sp>
      <p:grpSp>
        <p:nvGrpSpPr>
          <p:cNvPr id="8" name="グループ化 7">
            <a:extLst>
              <a:ext uri="{FF2B5EF4-FFF2-40B4-BE49-F238E27FC236}">
                <a16:creationId xmlns:a16="http://schemas.microsoft.com/office/drawing/2014/main" id="{A7FC107D-9DD7-4A49-AE5D-DEE7FEF02398}"/>
              </a:ext>
            </a:extLst>
          </p:cNvPr>
          <p:cNvGrpSpPr/>
          <p:nvPr/>
        </p:nvGrpSpPr>
        <p:grpSpPr>
          <a:xfrm>
            <a:off x="207271" y="1168923"/>
            <a:ext cx="2582945" cy="484632"/>
            <a:chOff x="254523" y="1244337"/>
            <a:chExt cx="2582945" cy="484632"/>
          </a:xfrm>
        </p:grpSpPr>
        <p:sp>
          <p:nvSpPr>
            <p:cNvPr id="6" name="矢印: 五方向 5">
              <a:extLst>
                <a:ext uri="{FF2B5EF4-FFF2-40B4-BE49-F238E27FC236}">
                  <a16:creationId xmlns:a16="http://schemas.microsoft.com/office/drawing/2014/main" id="{BB070A74-2CD8-4674-B9BC-5430EEA1441F}"/>
                </a:ext>
              </a:extLst>
            </p:cNvPr>
            <p:cNvSpPr/>
            <p:nvPr/>
          </p:nvSpPr>
          <p:spPr>
            <a:xfrm>
              <a:off x="254523" y="1244337"/>
              <a:ext cx="2582945" cy="484632"/>
            </a:xfrm>
            <a:prstGeom prst="homePlate">
              <a:avLst/>
            </a:prstGeom>
            <a:solidFill>
              <a:srgbClr val="009999">
                <a:alpha val="80000"/>
              </a:srgbClr>
            </a:solidFill>
            <a:ln>
              <a:solidFill>
                <a:srgbClr val="009999">
                  <a:alpha val="69804"/>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C96C13BA-9C77-4CA8-B205-7B9F7DE4F7FB}"/>
                </a:ext>
              </a:extLst>
            </p:cNvPr>
            <p:cNvSpPr txBox="1"/>
            <p:nvPr/>
          </p:nvSpPr>
          <p:spPr>
            <a:xfrm>
              <a:off x="304900" y="1317376"/>
              <a:ext cx="2236510" cy="338554"/>
            </a:xfrm>
            <a:prstGeom prst="rect">
              <a:avLst/>
            </a:prstGeom>
            <a:noFill/>
          </p:spPr>
          <p:txBody>
            <a:bodyPr wrap="none" rtlCol="0">
              <a:spAutoFit/>
            </a:bodyPr>
            <a:lstStyle/>
            <a:p>
              <a:r>
                <a:rPr kumimoji="1" lang="ja-JP" altLang="en-US" sz="1600" dirty="0">
                  <a:solidFill>
                    <a:schemeClr val="bg1"/>
                  </a:solidFill>
                  <a:latin typeface="BIZ UDゴシック" panose="020B0400000000000000" pitchFamily="49" charset="-128"/>
                  <a:ea typeface="BIZ UDゴシック" panose="020B0400000000000000" pitchFamily="49" charset="-128"/>
                </a:rPr>
                <a:t>個別避難計画の作成者</a:t>
              </a:r>
            </a:p>
          </p:txBody>
        </p:sp>
      </p:grpSp>
      <p:sp>
        <p:nvSpPr>
          <p:cNvPr id="9" name="テキスト ボックス 8">
            <a:extLst>
              <a:ext uri="{FF2B5EF4-FFF2-40B4-BE49-F238E27FC236}">
                <a16:creationId xmlns:a16="http://schemas.microsoft.com/office/drawing/2014/main" id="{C74EB611-0058-45F3-AE26-DE61E13D28CA}"/>
              </a:ext>
            </a:extLst>
          </p:cNvPr>
          <p:cNvSpPr txBox="1"/>
          <p:nvPr/>
        </p:nvSpPr>
        <p:spPr>
          <a:xfrm>
            <a:off x="2920104" y="1168923"/>
            <a:ext cx="8725466" cy="731482"/>
          </a:xfrm>
          <a:prstGeom prst="rect">
            <a:avLst/>
          </a:prstGeom>
          <a:noFill/>
          <a:ln w="28575">
            <a:noFill/>
          </a:ln>
        </p:spPr>
        <p:txBody>
          <a:bodyPr wrap="square" rtlCol="0">
            <a:spAutoFit/>
          </a:bodyPr>
          <a:lstStyle/>
          <a:p>
            <a:pPr>
              <a:lnSpc>
                <a:spcPts val="2700"/>
              </a:lnSpc>
            </a:pPr>
            <a:r>
              <a:rPr lang="en-US" altLang="ja-JP" dirty="0">
                <a:latin typeface="BIZ UDゴシック" panose="020B0400000000000000" pitchFamily="49" charset="-128"/>
                <a:ea typeface="BIZ UDゴシック" panose="020B0400000000000000" pitchFamily="49" charset="-128"/>
              </a:rPr>
              <a:t>【</a:t>
            </a:r>
            <a:r>
              <a:rPr lang="ja-JP" altLang="en-US" dirty="0">
                <a:latin typeface="BIZ UDゴシック" panose="020B0400000000000000" pitchFamily="49" charset="-128"/>
                <a:ea typeface="BIZ UDゴシック" panose="020B0400000000000000" pitchFamily="49" charset="-128"/>
              </a:rPr>
              <a:t>高齢者</a:t>
            </a:r>
            <a:r>
              <a:rPr lang="en-US" altLang="ja-JP" dirty="0">
                <a:latin typeface="BIZ UDゴシック" panose="020B0400000000000000" pitchFamily="49" charset="-128"/>
                <a:ea typeface="BIZ UDゴシック" panose="020B0400000000000000" pitchFamily="49" charset="-128"/>
              </a:rPr>
              <a:t>】</a:t>
            </a:r>
            <a:r>
              <a:rPr lang="ja-JP" altLang="en-US" dirty="0">
                <a:latin typeface="BIZ UDゴシック" panose="020B0400000000000000" pitchFamily="49" charset="-128"/>
                <a:ea typeface="BIZ UDゴシック" panose="020B0400000000000000" pitchFamily="49" charset="-128"/>
              </a:rPr>
              <a:t>市職員、ケアマネージャー　など</a:t>
            </a:r>
            <a:endParaRPr lang="en-US" altLang="ja-JP" dirty="0">
              <a:latin typeface="BIZ UDゴシック" panose="020B0400000000000000" pitchFamily="49" charset="-128"/>
              <a:ea typeface="BIZ UDゴシック" panose="020B0400000000000000" pitchFamily="49" charset="-128"/>
            </a:endParaRPr>
          </a:p>
          <a:p>
            <a:pPr>
              <a:lnSpc>
                <a:spcPts val="2700"/>
              </a:lnSpc>
            </a:pPr>
            <a:r>
              <a:rPr lang="en-US" altLang="ja-JP" dirty="0">
                <a:latin typeface="BIZ UDゴシック" panose="020B0400000000000000" pitchFamily="49" charset="-128"/>
                <a:ea typeface="BIZ UDゴシック" panose="020B0400000000000000" pitchFamily="49" charset="-128"/>
              </a:rPr>
              <a:t>【</a:t>
            </a:r>
            <a:r>
              <a:rPr lang="ja-JP" altLang="en-US" dirty="0">
                <a:latin typeface="BIZ UDゴシック" panose="020B0400000000000000" pitchFamily="49" charset="-128"/>
                <a:ea typeface="BIZ UDゴシック" panose="020B0400000000000000" pitchFamily="49" charset="-128"/>
              </a:rPr>
              <a:t>障害者</a:t>
            </a:r>
            <a:r>
              <a:rPr lang="en-US" altLang="ja-JP" dirty="0">
                <a:latin typeface="BIZ UDゴシック" panose="020B0400000000000000" pitchFamily="49" charset="-128"/>
                <a:ea typeface="BIZ UDゴシック" panose="020B0400000000000000" pitchFamily="49" charset="-128"/>
              </a:rPr>
              <a:t>】</a:t>
            </a:r>
            <a:r>
              <a:rPr lang="ja-JP" altLang="en-US" dirty="0">
                <a:latin typeface="BIZ UDゴシック" panose="020B0400000000000000" pitchFamily="49" charset="-128"/>
                <a:ea typeface="BIZ UDゴシック" panose="020B0400000000000000" pitchFamily="49" charset="-128"/>
              </a:rPr>
              <a:t>市職員、福祉避難所職員　　など</a:t>
            </a:r>
            <a:endParaRPr lang="en-US" altLang="ja-JP" dirty="0">
              <a:latin typeface="BIZ UDゴシック" panose="020B0400000000000000" pitchFamily="49" charset="-128"/>
              <a:ea typeface="BIZ UDゴシック" panose="020B0400000000000000" pitchFamily="49" charset="-128"/>
            </a:endParaRPr>
          </a:p>
        </p:txBody>
      </p:sp>
      <p:grpSp>
        <p:nvGrpSpPr>
          <p:cNvPr id="15" name="グループ化 14">
            <a:extLst>
              <a:ext uri="{FF2B5EF4-FFF2-40B4-BE49-F238E27FC236}">
                <a16:creationId xmlns:a16="http://schemas.microsoft.com/office/drawing/2014/main" id="{57FFBF8B-ED2B-47FE-BDB2-09182D5DE635}"/>
              </a:ext>
            </a:extLst>
          </p:cNvPr>
          <p:cNvGrpSpPr/>
          <p:nvPr/>
        </p:nvGrpSpPr>
        <p:grpSpPr>
          <a:xfrm>
            <a:off x="207271" y="3605082"/>
            <a:ext cx="2582945" cy="484632"/>
            <a:chOff x="254523" y="1244337"/>
            <a:chExt cx="2582945" cy="484632"/>
          </a:xfrm>
        </p:grpSpPr>
        <p:sp>
          <p:nvSpPr>
            <p:cNvPr id="16" name="矢印: 五方向 15">
              <a:extLst>
                <a:ext uri="{FF2B5EF4-FFF2-40B4-BE49-F238E27FC236}">
                  <a16:creationId xmlns:a16="http://schemas.microsoft.com/office/drawing/2014/main" id="{8D3AEA8C-49F2-4258-905A-8068D265DD90}"/>
                </a:ext>
              </a:extLst>
            </p:cNvPr>
            <p:cNvSpPr/>
            <p:nvPr/>
          </p:nvSpPr>
          <p:spPr>
            <a:xfrm>
              <a:off x="254523" y="1244337"/>
              <a:ext cx="2582945" cy="484632"/>
            </a:xfrm>
            <a:prstGeom prst="homePlate">
              <a:avLst/>
            </a:prstGeom>
            <a:solidFill>
              <a:srgbClr val="009999">
                <a:alpha val="80000"/>
              </a:srgbClr>
            </a:solidFill>
            <a:ln>
              <a:solidFill>
                <a:srgbClr val="009999">
                  <a:alpha val="69804"/>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C771C83B-1F40-4AF5-8602-60E45E3F9C6D}"/>
                </a:ext>
              </a:extLst>
            </p:cNvPr>
            <p:cNvSpPr txBox="1"/>
            <p:nvPr/>
          </p:nvSpPr>
          <p:spPr>
            <a:xfrm>
              <a:off x="384411" y="1317376"/>
              <a:ext cx="2236510" cy="338554"/>
            </a:xfrm>
            <a:prstGeom prst="rect">
              <a:avLst/>
            </a:prstGeom>
            <a:noFill/>
          </p:spPr>
          <p:txBody>
            <a:bodyPr wrap="none" rtlCol="0">
              <a:spAutoFit/>
            </a:bodyPr>
            <a:lstStyle/>
            <a:p>
              <a:r>
                <a:rPr kumimoji="1" lang="ja-JP" altLang="en-US" sz="1600" dirty="0">
                  <a:solidFill>
                    <a:schemeClr val="bg1"/>
                  </a:solidFill>
                  <a:latin typeface="BIZ UDゴシック" panose="020B0400000000000000" pitchFamily="49" charset="-128"/>
                  <a:ea typeface="BIZ UDゴシック" panose="020B0400000000000000" pitchFamily="49" charset="-128"/>
                </a:rPr>
                <a:t>作成にあたっての課題</a:t>
              </a:r>
            </a:p>
          </p:txBody>
        </p:sp>
      </p:grpSp>
      <p:sp>
        <p:nvSpPr>
          <p:cNvPr id="18" name="テキスト ボックス 17">
            <a:extLst>
              <a:ext uri="{FF2B5EF4-FFF2-40B4-BE49-F238E27FC236}">
                <a16:creationId xmlns:a16="http://schemas.microsoft.com/office/drawing/2014/main" id="{9C44DA3D-FEF2-4695-9A73-0FFB4A202426}"/>
              </a:ext>
            </a:extLst>
          </p:cNvPr>
          <p:cNvSpPr txBox="1"/>
          <p:nvPr/>
        </p:nvSpPr>
        <p:spPr>
          <a:xfrm>
            <a:off x="2920104" y="3541471"/>
            <a:ext cx="8725466" cy="2808974"/>
          </a:xfrm>
          <a:prstGeom prst="rect">
            <a:avLst/>
          </a:prstGeom>
          <a:noFill/>
          <a:ln w="28575">
            <a:noFill/>
          </a:ln>
        </p:spPr>
        <p:txBody>
          <a:bodyPr wrap="square" rtlCol="0">
            <a:spAutoFit/>
          </a:bodyPr>
          <a:lstStyle/>
          <a:p>
            <a:pPr>
              <a:lnSpc>
                <a:spcPts val="2700"/>
              </a:lnSpc>
            </a:pPr>
            <a:r>
              <a:rPr lang="ja-JP" altLang="en-US" dirty="0">
                <a:latin typeface="BIZ UDゴシック" panose="020B0400000000000000" pitchFamily="49" charset="-128"/>
                <a:ea typeface="BIZ UDゴシック" panose="020B0400000000000000" pitchFamily="49" charset="-128"/>
              </a:rPr>
              <a:t>●支援者の不在（誰と避難するか）</a:t>
            </a:r>
            <a:endParaRPr lang="en-US" altLang="ja-JP" dirty="0">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→自治会や自主防災組織、民生委員等と連携した支援者の確保</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latin typeface="BIZ UDゴシック" panose="020B0400000000000000" pitchFamily="49" charset="-128"/>
                <a:ea typeface="BIZ UDゴシック" panose="020B0400000000000000" pitchFamily="49" charset="-128"/>
              </a:rPr>
              <a:t>●福祉避難所の不足（どこに避難するか）</a:t>
            </a:r>
            <a:endParaRPr lang="en-US" altLang="ja-JP" dirty="0">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→新たな福祉避難所の協定締結の推進と受入態勢の強化</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latin typeface="BIZ UDゴシック" panose="020B0400000000000000" pitchFamily="49" charset="-128"/>
                <a:ea typeface="BIZ UDゴシック" panose="020B0400000000000000" pitchFamily="49" charset="-128"/>
              </a:rPr>
              <a:t>●作成者・協力者の不足</a:t>
            </a:r>
            <a:endParaRPr lang="en-US" altLang="ja-JP" dirty="0">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→「公助」だけでなく「自助・共助」の視点を広げていく</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latin typeface="BIZ UDゴシック" panose="020B0400000000000000" pitchFamily="49" charset="-128"/>
                <a:ea typeface="BIZ UDゴシック" panose="020B0400000000000000" pitchFamily="49" charset="-128"/>
              </a:rPr>
              <a:t>●専門的知識の不足</a:t>
            </a:r>
            <a:endParaRPr lang="en-US" altLang="ja-JP" dirty="0">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→医療的ケア児や人工呼吸器使用者の計画作成には協力者が不可欠</a:t>
            </a:r>
            <a:endParaRPr lang="en-US" altLang="ja-JP" dirty="0">
              <a:solidFill>
                <a:srgbClr val="009999"/>
              </a:solidFill>
              <a:latin typeface="BIZ UDゴシック" panose="020B0400000000000000" pitchFamily="49" charset="-128"/>
              <a:ea typeface="BIZ UDゴシック" panose="020B0400000000000000" pitchFamily="49" charset="-128"/>
            </a:endParaRPr>
          </a:p>
        </p:txBody>
      </p:sp>
      <p:grpSp>
        <p:nvGrpSpPr>
          <p:cNvPr id="20" name="グループ化 19">
            <a:extLst>
              <a:ext uri="{FF2B5EF4-FFF2-40B4-BE49-F238E27FC236}">
                <a16:creationId xmlns:a16="http://schemas.microsoft.com/office/drawing/2014/main" id="{1465D81F-BD6C-49A9-B255-908C9D3B953B}"/>
              </a:ext>
            </a:extLst>
          </p:cNvPr>
          <p:cNvGrpSpPr/>
          <p:nvPr/>
        </p:nvGrpSpPr>
        <p:grpSpPr>
          <a:xfrm>
            <a:off x="207271" y="2132356"/>
            <a:ext cx="2582945" cy="484632"/>
            <a:chOff x="254523" y="1244337"/>
            <a:chExt cx="2582945" cy="484632"/>
          </a:xfrm>
        </p:grpSpPr>
        <p:sp>
          <p:nvSpPr>
            <p:cNvPr id="21" name="矢印: 五方向 20">
              <a:extLst>
                <a:ext uri="{FF2B5EF4-FFF2-40B4-BE49-F238E27FC236}">
                  <a16:creationId xmlns:a16="http://schemas.microsoft.com/office/drawing/2014/main" id="{78BDA958-8C2B-43A4-B416-3278AE2967E8}"/>
                </a:ext>
              </a:extLst>
            </p:cNvPr>
            <p:cNvSpPr/>
            <p:nvPr/>
          </p:nvSpPr>
          <p:spPr>
            <a:xfrm>
              <a:off x="254523" y="1244337"/>
              <a:ext cx="2582945" cy="484632"/>
            </a:xfrm>
            <a:prstGeom prst="homePlate">
              <a:avLst/>
            </a:prstGeom>
            <a:solidFill>
              <a:srgbClr val="009999">
                <a:alpha val="80000"/>
              </a:srgbClr>
            </a:solidFill>
            <a:ln>
              <a:solidFill>
                <a:srgbClr val="009999">
                  <a:alpha val="69804"/>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9C022D54-74F1-4E9C-A8EE-C8EA696D21E2}"/>
                </a:ext>
              </a:extLst>
            </p:cNvPr>
            <p:cNvSpPr txBox="1"/>
            <p:nvPr/>
          </p:nvSpPr>
          <p:spPr>
            <a:xfrm>
              <a:off x="288998" y="1317376"/>
              <a:ext cx="2441694" cy="338554"/>
            </a:xfrm>
            <a:prstGeom prst="rect">
              <a:avLst/>
            </a:prstGeom>
            <a:noFill/>
          </p:spPr>
          <p:txBody>
            <a:bodyPr wrap="none" rtlCol="0">
              <a:spAutoFit/>
            </a:bodyPr>
            <a:lstStyle/>
            <a:p>
              <a:r>
                <a:rPr kumimoji="1" lang="ja-JP" altLang="en-US" sz="1600" dirty="0">
                  <a:solidFill>
                    <a:schemeClr val="bg1"/>
                  </a:solidFill>
                  <a:latin typeface="BIZ UDゴシック" panose="020B0400000000000000" pitchFamily="49" charset="-128"/>
                  <a:ea typeface="BIZ UDゴシック" panose="020B0400000000000000" pitchFamily="49" charset="-128"/>
                </a:rPr>
                <a:t>個別避難計画の作成方法</a:t>
              </a:r>
            </a:p>
          </p:txBody>
        </p:sp>
      </p:grpSp>
      <p:sp>
        <p:nvSpPr>
          <p:cNvPr id="23" name="テキスト ボックス 22">
            <a:extLst>
              <a:ext uri="{FF2B5EF4-FFF2-40B4-BE49-F238E27FC236}">
                <a16:creationId xmlns:a16="http://schemas.microsoft.com/office/drawing/2014/main" id="{750E5A13-3B4F-44BF-A1E0-98A7FD9CB0D2}"/>
              </a:ext>
            </a:extLst>
          </p:cNvPr>
          <p:cNvSpPr txBox="1"/>
          <p:nvPr/>
        </p:nvSpPr>
        <p:spPr>
          <a:xfrm>
            <a:off x="2920104" y="2132356"/>
            <a:ext cx="8725466" cy="1077731"/>
          </a:xfrm>
          <a:prstGeom prst="rect">
            <a:avLst/>
          </a:prstGeom>
          <a:noFill/>
          <a:ln w="28575">
            <a:noFill/>
          </a:ln>
        </p:spPr>
        <p:txBody>
          <a:bodyPr wrap="square" rtlCol="0">
            <a:spAutoFit/>
          </a:bodyPr>
          <a:lstStyle/>
          <a:p>
            <a:pPr>
              <a:lnSpc>
                <a:spcPts val="2700"/>
              </a:lnSpc>
            </a:pPr>
            <a:r>
              <a:rPr lang="ja-JP" altLang="en-US" dirty="0">
                <a:latin typeface="BIZ UDゴシック" panose="020B0400000000000000" pitchFamily="49" charset="-128"/>
                <a:ea typeface="BIZ UDゴシック" panose="020B0400000000000000" pitchFamily="49" charset="-128"/>
              </a:rPr>
              <a:t>・後述の様式に基づき、必要な情報を本人や支援者などから聞き取り</a:t>
            </a:r>
            <a:endParaRPr lang="en-US" altLang="ja-JP" dirty="0">
              <a:latin typeface="BIZ UDゴシック" panose="020B0400000000000000" pitchFamily="49" charset="-128"/>
              <a:ea typeface="BIZ UDゴシック" panose="020B0400000000000000" pitchFamily="49" charset="-128"/>
            </a:endParaRPr>
          </a:p>
          <a:p>
            <a:pPr>
              <a:lnSpc>
                <a:spcPts val="2700"/>
              </a:lnSpc>
            </a:pPr>
            <a:r>
              <a:rPr lang="ja-JP" altLang="en-US">
                <a:latin typeface="BIZ UDゴシック" panose="020B0400000000000000" pitchFamily="49" charset="-128"/>
                <a:ea typeface="BIZ UDゴシック" panose="020B0400000000000000" pitchFamily="49" charset="-128"/>
              </a:rPr>
              <a:t>・原則は、</a:t>
            </a:r>
            <a:r>
              <a:rPr lang="en-US" altLang="ja-JP">
                <a:latin typeface="BIZ UDゴシック" panose="020B0400000000000000" pitchFamily="49" charset="-128"/>
                <a:ea typeface="BIZ UDゴシック" panose="020B0400000000000000" pitchFamily="49" charset="-128"/>
              </a:rPr>
              <a:t>3</a:t>
            </a:r>
            <a:r>
              <a:rPr lang="ja-JP" altLang="en-US" dirty="0">
                <a:latin typeface="BIZ UDゴシック" panose="020B0400000000000000" pitchFamily="49" charset="-128"/>
                <a:ea typeface="BIZ UDゴシック" panose="020B0400000000000000" pitchFamily="49" charset="-128"/>
              </a:rPr>
              <a:t>年に一度実施する障害区分の認定調査に合わせて作成・更新</a:t>
            </a:r>
            <a:endParaRPr lang="en-US" altLang="ja-JP" dirty="0">
              <a:latin typeface="BIZ UDゴシック" panose="020B0400000000000000" pitchFamily="49" charset="-128"/>
              <a:ea typeface="BIZ UDゴシック" panose="020B0400000000000000" pitchFamily="49" charset="-128"/>
            </a:endParaRPr>
          </a:p>
          <a:p>
            <a:pPr>
              <a:lnSpc>
                <a:spcPts val="2700"/>
              </a:lnSpc>
            </a:pPr>
            <a:r>
              <a:rPr lang="ja-JP" altLang="en-US" dirty="0">
                <a:latin typeface="BIZ UDゴシック" panose="020B0400000000000000" pitchFamily="49" charset="-128"/>
                <a:ea typeface="BIZ UDゴシック" panose="020B0400000000000000" pitchFamily="49" charset="-128"/>
              </a:rPr>
              <a:t>・作成した計画は本人、市、支援者、福祉避難所等で共有</a:t>
            </a:r>
            <a:endParaRPr lang="en-US" altLang="ja-JP"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126365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30ED96D-D9B2-4E4D-8EE7-4A692B61B796}"/>
              </a:ext>
            </a:extLst>
          </p:cNvPr>
          <p:cNvSpPr/>
          <p:nvPr/>
        </p:nvSpPr>
        <p:spPr>
          <a:xfrm>
            <a:off x="0" y="1"/>
            <a:ext cx="12192000" cy="801278"/>
          </a:xfrm>
          <a:prstGeom prst="rect">
            <a:avLst/>
          </a:prstGeom>
          <a:solidFill>
            <a:srgbClr val="009999"/>
          </a:solidFill>
          <a:ln>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509E5C17-C556-495E-AB25-D427FE183B23}"/>
              </a:ext>
            </a:extLst>
          </p:cNvPr>
          <p:cNvSpPr txBox="1"/>
          <p:nvPr/>
        </p:nvSpPr>
        <p:spPr>
          <a:xfrm>
            <a:off x="131975" y="209432"/>
            <a:ext cx="2646878" cy="584775"/>
          </a:xfrm>
          <a:prstGeom prst="rect">
            <a:avLst/>
          </a:prstGeom>
          <a:noFill/>
        </p:spPr>
        <p:txBody>
          <a:bodyPr wrap="none" rtlCol="0">
            <a:spAutoFit/>
          </a:bodyPr>
          <a:lstStyle/>
          <a:p>
            <a:r>
              <a:rPr lang="ja-JP" altLang="en-US" sz="3200" dirty="0">
                <a:solidFill>
                  <a:schemeClr val="bg1"/>
                </a:solidFill>
                <a:latin typeface="BIZ UDゴシック" panose="020B0400000000000000" pitchFamily="49" charset="-128"/>
                <a:ea typeface="BIZ UDゴシック" panose="020B0400000000000000" pitchFamily="49" charset="-128"/>
              </a:rPr>
              <a:t>個別避難計画</a:t>
            </a:r>
            <a:endParaRPr kumimoji="1" lang="ja-JP" altLang="en-US" sz="3200" dirty="0">
              <a:solidFill>
                <a:schemeClr val="bg1"/>
              </a:solidFill>
              <a:latin typeface="BIZ UDゴシック" panose="020B0400000000000000" pitchFamily="49" charset="-128"/>
              <a:ea typeface="BIZ UDゴシック" panose="020B0400000000000000" pitchFamily="49" charset="-128"/>
            </a:endParaRPr>
          </a:p>
        </p:txBody>
      </p:sp>
      <p:grpSp>
        <p:nvGrpSpPr>
          <p:cNvPr id="8" name="グループ化 7">
            <a:extLst>
              <a:ext uri="{FF2B5EF4-FFF2-40B4-BE49-F238E27FC236}">
                <a16:creationId xmlns:a16="http://schemas.microsoft.com/office/drawing/2014/main" id="{A7FC107D-9DD7-4A49-AE5D-DEE7FEF02398}"/>
              </a:ext>
            </a:extLst>
          </p:cNvPr>
          <p:cNvGrpSpPr/>
          <p:nvPr/>
        </p:nvGrpSpPr>
        <p:grpSpPr>
          <a:xfrm>
            <a:off x="207271" y="1168923"/>
            <a:ext cx="2582945" cy="484632"/>
            <a:chOff x="254523" y="1244337"/>
            <a:chExt cx="2582945" cy="484632"/>
          </a:xfrm>
        </p:grpSpPr>
        <p:sp>
          <p:nvSpPr>
            <p:cNvPr id="6" name="矢印: 五方向 5">
              <a:extLst>
                <a:ext uri="{FF2B5EF4-FFF2-40B4-BE49-F238E27FC236}">
                  <a16:creationId xmlns:a16="http://schemas.microsoft.com/office/drawing/2014/main" id="{BB070A74-2CD8-4674-B9BC-5430EEA1441F}"/>
                </a:ext>
              </a:extLst>
            </p:cNvPr>
            <p:cNvSpPr/>
            <p:nvPr/>
          </p:nvSpPr>
          <p:spPr>
            <a:xfrm>
              <a:off x="254523" y="1244337"/>
              <a:ext cx="2582945" cy="484632"/>
            </a:xfrm>
            <a:prstGeom prst="homePlate">
              <a:avLst/>
            </a:prstGeom>
            <a:solidFill>
              <a:srgbClr val="009999">
                <a:alpha val="80000"/>
              </a:srgbClr>
            </a:solidFill>
            <a:ln>
              <a:solidFill>
                <a:srgbClr val="009999">
                  <a:alpha val="69804"/>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C96C13BA-9C77-4CA8-B205-7B9F7DE4F7FB}"/>
                </a:ext>
              </a:extLst>
            </p:cNvPr>
            <p:cNvSpPr txBox="1"/>
            <p:nvPr/>
          </p:nvSpPr>
          <p:spPr>
            <a:xfrm>
              <a:off x="487003" y="1317376"/>
              <a:ext cx="2031325" cy="338554"/>
            </a:xfrm>
            <a:prstGeom prst="rect">
              <a:avLst/>
            </a:prstGeom>
            <a:noFill/>
          </p:spPr>
          <p:txBody>
            <a:bodyPr wrap="none" rtlCol="0">
              <a:spAutoFit/>
            </a:bodyPr>
            <a:lstStyle/>
            <a:p>
              <a:r>
                <a:rPr kumimoji="1" lang="ja-JP" altLang="en-US" sz="1600" dirty="0">
                  <a:solidFill>
                    <a:schemeClr val="bg1"/>
                  </a:solidFill>
                  <a:latin typeface="BIZ UDゴシック" panose="020B0400000000000000" pitchFamily="49" charset="-128"/>
                  <a:ea typeface="BIZ UDゴシック" panose="020B0400000000000000" pitchFamily="49" charset="-128"/>
                </a:rPr>
                <a:t>個別避難計画の様式</a:t>
              </a:r>
            </a:p>
          </p:txBody>
        </p:sp>
      </p:grpSp>
      <p:pic>
        <p:nvPicPr>
          <p:cNvPr id="10" name="図 9">
            <a:extLst>
              <a:ext uri="{FF2B5EF4-FFF2-40B4-BE49-F238E27FC236}">
                <a16:creationId xmlns:a16="http://schemas.microsoft.com/office/drawing/2014/main" id="{CA2AE4A2-9157-4851-A4E2-6C99B72689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0543" y="1434579"/>
            <a:ext cx="7433876" cy="5163324"/>
          </a:xfrm>
          <a:prstGeom prst="rect">
            <a:avLst/>
          </a:prstGeom>
          <a:ln>
            <a:solidFill>
              <a:schemeClr val="tx1"/>
            </a:solidFill>
          </a:ln>
        </p:spPr>
      </p:pic>
      <p:sp>
        <p:nvSpPr>
          <p:cNvPr id="19" name="テキスト ボックス 18">
            <a:extLst>
              <a:ext uri="{FF2B5EF4-FFF2-40B4-BE49-F238E27FC236}">
                <a16:creationId xmlns:a16="http://schemas.microsoft.com/office/drawing/2014/main" id="{B92B8BD8-D316-4DEF-8943-EF7DA95918BA}"/>
              </a:ext>
            </a:extLst>
          </p:cNvPr>
          <p:cNvSpPr txBox="1"/>
          <p:nvPr/>
        </p:nvSpPr>
        <p:spPr>
          <a:xfrm>
            <a:off x="3022696" y="976306"/>
            <a:ext cx="1898386" cy="385234"/>
          </a:xfrm>
          <a:prstGeom prst="rect">
            <a:avLst/>
          </a:prstGeom>
          <a:noFill/>
          <a:ln w="28575">
            <a:noFill/>
          </a:ln>
        </p:spPr>
        <p:txBody>
          <a:bodyPr wrap="square" rtlCol="0">
            <a:spAutoFit/>
          </a:bodyPr>
          <a:lstStyle/>
          <a:p>
            <a:pPr>
              <a:lnSpc>
                <a:spcPts val="2700"/>
              </a:lnSpc>
            </a:pPr>
            <a:r>
              <a:rPr lang="ja-JP" altLang="en-US" dirty="0">
                <a:latin typeface="BIZ UDゴシック" panose="020B0400000000000000" pitchFamily="49" charset="-128"/>
                <a:ea typeface="BIZ UDゴシック" panose="020B0400000000000000" pitchFamily="49" charset="-128"/>
              </a:rPr>
              <a:t>●基本様式</a:t>
            </a:r>
            <a:endParaRPr lang="en-US" altLang="ja-JP" dirty="0">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27747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30ED96D-D9B2-4E4D-8EE7-4A692B61B796}"/>
              </a:ext>
            </a:extLst>
          </p:cNvPr>
          <p:cNvSpPr/>
          <p:nvPr/>
        </p:nvSpPr>
        <p:spPr>
          <a:xfrm>
            <a:off x="0" y="1"/>
            <a:ext cx="12192000" cy="801278"/>
          </a:xfrm>
          <a:prstGeom prst="rect">
            <a:avLst/>
          </a:prstGeom>
          <a:solidFill>
            <a:srgbClr val="009999"/>
          </a:solidFill>
          <a:ln>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509E5C17-C556-495E-AB25-D427FE183B23}"/>
              </a:ext>
            </a:extLst>
          </p:cNvPr>
          <p:cNvSpPr txBox="1"/>
          <p:nvPr/>
        </p:nvSpPr>
        <p:spPr>
          <a:xfrm>
            <a:off x="131975" y="209432"/>
            <a:ext cx="2646878" cy="584775"/>
          </a:xfrm>
          <a:prstGeom prst="rect">
            <a:avLst/>
          </a:prstGeom>
          <a:noFill/>
        </p:spPr>
        <p:txBody>
          <a:bodyPr wrap="none" rtlCol="0">
            <a:spAutoFit/>
          </a:bodyPr>
          <a:lstStyle/>
          <a:p>
            <a:r>
              <a:rPr lang="ja-JP" altLang="en-US" sz="3200" dirty="0">
                <a:solidFill>
                  <a:schemeClr val="bg1"/>
                </a:solidFill>
                <a:latin typeface="BIZ UDゴシック" panose="020B0400000000000000" pitchFamily="49" charset="-128"/>
                <a:ea typeface="BIZ UDゴシック" panose="020B0400000000000000" pitchFamily="49" charset="-128"/>
              </a:rPr>
              <a:t>個別避難計画</a:t>
            </a:r>
            <a:endParaRPr kumimoji="1" lang="ja-JP" altLang="en-US" sz="3200" dirty="0">
              <a:solidFill>
                <a:schemeClr val="bg1"/>
              </a:solidFill>
              <a:latin typeface="BIZ UDゴシック" panose="020B0400000000000000" pitchFamily="49" charset="-128"/>
              <a:ea typeface="BIZ UDゴシック" panose="020B0400000000000000" pitchFamily="49" charset="-128"/>
            </a:endParaRPr>
          </a:p>
        </p:txBody>
      </p:sp>
      <p:grpSp>
        <p:nvGrpSpPr>
          <p:cNvPr id="8" name="グループ化 7">
            <a:extLst>
              <a:ext uri="{FF2B5EF4-FFF2-40B4-BE49-F238E27FC236}">
                <a16:creationId xmlns:a16="http://schemas.microsoft.com/office/drawing/2014/main" id="{A7FC107D-9DD7-4A49-AE5D-DEE7FEF02398}"/>
              </a:ext>
            </a:extLst>
          </p:cNvPr>
          <p:cNvGrpSpPr/>
          <p:nvPr/>
        </p:nvGrpSpPr>
        <p:grpSpPr>
          <a:xfrm>
            <a:off x="207271" y="1168923"/>
            <a:ext cx="2582945" cy="484632"/>
            <a:chOff x="254523" y="1244337"/>
            <a:chExt cx="2582945" cy="484632"/>
          </a:xfrm>
        </p:grpSpPr>
        <p:sp>
          <p:nvSpPr>
            <p:cNvPr id="6" name="矢印: 五方向 5">
              <a:extLst>
                <a:ext uri="{FF2B5EF4-FFF2-40B4-BE49-F238E27FC236}">
                  <a16:creationId xmlns:a16="http://schemas.microsoft.com/office/drawing/2014/main" id="{BB070A74-2CD8-4674-B9BC-5430EEA1441F}"/>
                </a:ext>
              </a:extLst>
            </p:cNvPr>
            <p:cNvSpPr/>
            <p:nvPr/>
          </p:nvSpPr>
          <p:spPr>
            <a:xfrm>
              <a:off x="254523" y="1244337"/>
              <a:ext cx="2582945" cy="484632"/>
            </a:xfrm>
            <a:prstGeom prst="homePlate">
              <a:avLst/>
            </a:prstGeom>
            <a:solidFill>
              <a:srgbClr val="009999">
                <a:alpha val="80000"/>
              </a:srgbClr>
            </a:solidFill>
            <a:ln>
              <a:solidFill>
                <a:srgbClr val="009999">
                  <a:alpha val="69804"/>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C96C13BA-9C77-4CA8-B205-7B9F7DE4F7FB}"/>
                </a:ext>
              </a:extLst>
            </p:cNvPr>
            <p:cNvSpPr txBox="1"/>
            <p:nvPr/>
          </p:nvSpPr>
          <p:spPr>
            <a:xfrm>
              <a:off x="487003" y="1317376"/>
              <a:ext cx="2031325" cy="338554"/>
            </a:xfrm>
            <a:prstGeom prst="rect">
              <a:avLst/>
            </a:prstGeom>
            <a:noFill/>
          </p:spPr>
          <p:txBody>
            <a:bodyPr wrap="none" rtlCol="0">
              <a:spAutoFit/>
            </a:bodyPr>
            <a:lstStyle/>
            <a:p>
              <a:r>
                <a:rPr kumimoji="1" lang="ja-JP" altLang="en-US" sz="1600" dirty="0">
                  <a:solidFill>
                    <a:schemeClr val="bg1"/>
                  </a:solidFill>
                  <a:latin typeface="BIZ UDゴシック" panose="020B0400000000000000" pitchFamily="49" charset="-128"/>
                  <a:ea typeface="BIZ UDゴシック" panose="020B0400000000000000" pitchFamily="49" charset="-128"/>
                </a:rPr>
                <a:t>個別避難計画の様式</a:t>
              </a:r>
            </a:p>
          </p:txBody>
        </p:sp>
      </p:grpSp>
      <p:sp>
        <p:nvSpPr>
          <p:cNvPr id="19" name="テキスト ボックス 18">
            <a:extLst>
              <a:ext uri="{FF2B5EF4-FFF2-40B4-BE49-F238E27FC236}">
                <a16:creationId xmlns:a16="http://schemas.microsoft.com/office/drawing/2014/main" id="{B92B8BD8-D316-4DEF-8943-EF7DA95918BA}"/>
              </a:ext>
            </a:extLst>
          </p:cNvPr>
          <p:cNvSpPr txBox="1"/>
          <p:nvPr/>
        </p:nvSpPr>
        <p:spPr>
          <a:xfrm>
            <a:off x="351058" y="1828582"/>
            <a:ext cx="5501102" cy="385234"/>
          </a:xfrm>
          <a:prstGeom prst="rect">
            <a:avLst/>
          </a:prstGeom>
          <a:noFill/>
          <a:ln w="28575">
            <a:noFill/>
          </a:ln>
        </p:spPr>
        <p:txBody>
          <a:bodyPr wrap="square" rtlCol="0">
            <a:spAutoFit/>
          </a:bodyPr>
          <a:lstStyle/>
          <a:p>
            <a:pPr>
              <a:lnSpc>
                <a:spcPts val="2700"/>
              </a:lnSpc>
            </a:pPr>
            <a:r>
              <a:rPr lang="ja-JP" altLang="en-US" dirty="0">
                <a:latin typeface="BIZ UDゴシック" panose="020B0400000000000000" pitchFamily="49" charset="-128"/>
                <a:ea typeface="BIZ UDゴシック" panose="020B0400000000000000" pitchFamily="49" charset="-128"/>
              </a:rPr>
              <a:t>●医療的ケア児（者）　様式</a:t>
            </a:r>
            <a:endParaRPr lang="en-US" altLang="ja-JP" dirty="0">
              <a:latin typeface="BIZ UDゴシック" panose="020B0400000000000000" pitchFamily="49" charset="-128"/>
              <a:ea typeface="BIZ UDゴシック" panose="020B0400000000000000" pitchFamily="49" charset="-128"/>
            </a:endParaRPr>
          </a:p>
        </p:txBody>
      </p:sp>
      <p:pic>
        <p:nvPicPr>
          <p:cNvPr id="3" name="図 2">
            <a:extLst>
              <a:ext uri="{FF2B5EF4-FFF2-40B4-BE49-F238E27FC236}">
                <a16:creationId xmlns:a16="http://schemas.microsoft.com/office/drawing/2014/main" id="{0787F961-FC01-4D78-AD3D-00EEF7921B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0366" y="1025798"/>
            <a:ext cx="4023334" cy="5676384"/>
          </a:xfrm>
          <a:prstGeom prst="rect">
            <a:avLst/>
          </a:prstGeom>
          <a:ln>
            <a:solidFill>
              <a:schemeClr val="tx1"/>
            </a:solidFill>
          </a:ln>
        </p:spPr>
      </p:pic>
      <p:sp>
        <p:nvSpPr>
          <p:cNvPr id="11" name="テキスト ボックス 10">
            <a:extLst>
              <a:ext uri="{FF2B5EF4-FFF2-40B4-BE49-F238E27FC236}">
                <a16:creationId xmlns:a16="http://schemas.microsoft.com/office/drawing/2014/main" id="{BE8F3547-476F-48AF-B93F-AEBC30B338C7}"/>
              </a:ext>
            </a:extLst>
          </p:cNvPr>
          <p:cNvSpPr txBox="1"/>
          <p:nvPr/>
        </p:nvSpPr>
        <p:spPr>
          <a:xfrm>
            <a:off x="705771" y="2680858"/>
            <a:ext cx="3886987" cy="2116477"/>
          </a:xfrm>
          <a:prstGeom prst="rect">
            <a:avLst/>
          </a:prstGeom>
          <a:noFill/>
          <a:ln w="28575">
            <a:noFill/>
          </a:ln>
        </p:spPr>
        <p:txBody>
          <a:bodyPr wrap="square" rtlCol="0">
            <a:spAutoFit/>
          </a:bodyPr>
          <a:lstStyle/>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・医療的ケアに関する事項など</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　必要な情報を書き込める様式</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　を別途用意</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・基本様式に加え、右記の様式</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　を添付して「個別避難計画」</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　とする</a:t>
            </a:r>
            <a:endParaRPr lang="en-US" altLang="ja-JP" dirty="0">
              <a:solidFill>
                <a:srgbClr val="009999"/>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933237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30ED96D-D9B2-4E4D-8EE7-4A692B61B796}"/>
              </a:ext>
            </a:extLst>
          </p:cNvPr>
          <p:cNvSpPr/>
          <p:nvPr/>
        </p:nvSpPr>
        <p:spPr>
          <a:xfrm>
            <a:off x="0" y="1"/>
            <a:ext cx="12192000" cy="801278"/>
          </a:xfrm>
          <a:prstGeom prst="rect">
            <a:avLst/>
          </a:prstGeom>
          <a:solidFill>
            <a:srgbClr val="009999"/>
          </a:solidFill>
          <a:ln>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509E5C17-C556-495E-AB25-D427FE183B23}"/>
              </a:ext>
            </a:extLst>
          </p:cNvPr>
          <p:cNvSpPr txBox="1"/>
          <p:nvPr/>
        </p:nvSpPr>
        <p:spPr>
          <a:xfrm>
            <a:off x="131975" y="209432"/>
            <a:ext cx="2646878" cy="584775"/>
          </a:xfrm>
          <a:prstGeom prst="rect">
            <a:avLst/>
          </a:prstGeom>
          <a:noFill/>
        </p:spPr>
        <p:txBody>
          <a:bodyPr wrap="none" rtlCol="0">
            <a:spAutoFit/>
          </a:bodyPr>
          <a:lstStyle/>
          <a:p>
            <a:r>
              <a:rPr lang="ja-JP" altLang="en-US" sz="3200" dirty="0">
                <a:solidFill>
                  <a:schemeClr val="bg1"/>
                </a:solidFill>
                <a:latin typeface="BIZ UDゴシック" panose="020B0400000000000000" pitchFamily="49" charset="-128"/>
                <a:ea typeface="BIZ UDゴシック" panose="020B0400000000000000" pitchFamily="49" charset="-128"/>
              </a:rPr>
              <a:t>個別避難計画</a:t>
            </a:r>
            <a:endParaRPr kumimoji="1" lang="ja-JP" altLang="en-US" sz="3200" dirty="0">
              <a:solidFill>
                <a:schemeClr val="bg1"/>
              </a:solidFill>
              <a:latin typeface="BIZ UDゴシック" panose="020B0400000000000000" pitchFamily="49" charset="-128"/>
              <a:ea typeface="BIZ UDゴシック" panose="020B0400000000000000" pitchFamily="49" charset="-128"/>
            </a:endParaRPr>
          </a:p>
        </p:txBody>
      </p:sp>
      <p:grpSp>
        <p:nvGrpSpPr>
          <p:cNvPr id="8" name="グループ化 7">
            <a:extLst>
              <a:ext uri="{FF2B5EF4-FFF2-40B4-BE49-F238E27FC236}">
                <a16:creationId xmlns:a16="http://schemas.microsoft.com/office/drawing/2014/main" id="{A7FC107D-9DD7-4A49-AE5D-DEE7FEF02398}"/>
              </a:ext>
            </a:extLst>
          </p:cNvPr>
          <p:cNvGrpSpPr/>
          <p:nvPr/>
        </p:nvGrpSpPr>
        <p:grpSpPr>
          <a:xfrm>
            <a:off x="207271" y="1168923"/>
            <a:ext cx="2582945" cy="484632"/>
            <a:chOff x="254523" y="1244337"/>
            <a:chExt cx="2582945" cy="484632"/>
          </a:xfrm>
        </p:grpSpPr>
        <p:sp>
          <p:nvSpPr>
            <p:cNvPr id="6" name="矢印: 五方向 5">
              <a:extLst>
                <a:ext uri="{FF2B5EF4-FFF2-40B4-BE49-F238E27FC236}">
                  <a16:creationId xmlns:a16="http://schemas.microsoft.com/office/drawing/2014/main" id="{BB070A74-2CD8-4674-B9BC-5430EEA1441F}"/>
                </a:ext>
              </a:extLst>
            </p:cNvPr>
            <p:cNvSpPr/>
            <p:nvPr/>
          </p:nvSpPr>
          <p:spPr>
            <a:xfrm>
              <a:off x="254523" y="1244337"/>
              <a:ext cx="2582945" cy="484632"/>
            </a:xfrm>
            <a:prstGeom prst="homePlate">
              <a:avLst/>
            </a:prstGeom>
            <a:solidFill>
              <a:srgbClr val="009999">
                <a:alpha val="80000"/>
              </a:srgbClr>
            </a:solidFill>
            <a:ln>
              <a:solidFill>
                <a:srgbClr val="009999">
                  <a:alpha val="69804"/>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C96C13BA-9C77-4CA8-B205-7B9F7DE4F7FB}"/>
                </a:ext>
              </a:extLst>
            </p:cNvPr>
            <p:cNvSpPr txBox="1"/>
            <p:nvPr/>
          </p:nvSpPr>
          <p:spPr>
            <a:xfrm>
              <a:off x="487003" y="1317376"/>
              <a:ext cx="2031325" cy="338554"/>
            </a:xfrm>
            <a:prstGeom prst="rect">
              <a:avLst/>
            </a:prstGeom>
            <a:noFill/>
          </p:spPr>
          <p:txBody>
            <a:bodyPr wrap="none" rtlCol="0">
              <a:spAutoFit/>
            </a:bodyPr>
            <a:lstStyle/>
            <a:p>
              <a:r>
                <a:rPr kumimoji="1" lang="ja-JP" altLang="en-US" sz="1600" dirty="0">
                  <a:solidFill>
                    <a:schemeClr val="bg1"/>
                  </a:solidFill>
                  <a:latin typeface="BIZ UDゴシック" panose="020B0400000000000000" pitchFamily="49" charset="-128"/>
                  <a:ea typeface="BIZ UDゴシック" panose="020B0400000000000000" pitchFamily="49" charset="-128"/>
                </a:rPr>
                <a:t>個別避難計画の様式</a:t>
              </a:r>
            </a:p>
          </p:txBody>
        </p:sp>
      </p:grpSp>
      <p:sp>
        <p:nvSpPr>
          <p:cNvPr id="19" name="テキスト ボックス 18">
            <a:extLst>
              <a:ext uri="{FF2B5EF4-FFF2-40B4-BE49-F238E27FC236}">
                <a16:creationId xmlns:a16="http://schemas.microsoft.com/office/drawing/2014/main" id="{B92B8BD8-D316-4DEF-8943-EF7DA95918BA}"/>
              </a:ext>
            </a:extLst>
          </p:cNvPr>
          <p:cNvSpPr txBox="1"/>
          <p:nvPr/>
        </p:nvSpPr>
        <p:spPr>
          <a:xfrm>
            <a:off x="351058" y="1828582"/>
            <a:ext cx="5501102" cy="385234"/>
          </a:xfrm>
          <a:prstGeom prst="rect">
            <a:avLst/>
          </a:prstGeom>
          <a:noFill/>
          <a:ln w="28575">
            <a:noFill/>
          </a:ln>
        </p:spPr>
        <p:txBody>
          <a:bodyPr wrap="square" rtlCol="0">
            <a:spAutoFit/>
          </a:bodyPr>
          <a:lstStyle/>
          <a:p>
            <a:pPr>
              <a:lnSpc>
                <a:spcPts val="2700"/>
              </a:lnSpc>
            </a:pPr>
            <a:r>
              <a:rPr lang="ja-JP" altLang="en-US" dirty="0">
                <a:latin typeface="BIZ UDゴシック" panose="020B0400000000000000" pitchFamily="49" charset="-128"/>
                <a:ea typeface="BIZ UDゴシック" panose="020B0400000000000000" pitchFamily="49" charset="-128"/>
              </a:rPr>
              <a:t>●在宅人工呼吸器使用者　様式</a:t>
            </a:r>
            <a:endParaRPr lang="en-US" altLang="ja-JP" dirty="0">
              <a:latin typeface="BIZ UDゴシック" panose="020B0400000000000000" pitchFamily="49" charset="-128"/>
              <a:ea typeface="BIZ UDゴシック" panose="020B0400000000000000" pitchFamily="49" charset="-128"/>
            </a:endParaRPr>
          </a:p>
        </p:txBody>
      </p:sp>
      <p:sp>
        <p:nvSpPr>
          <p:cNvPr id="11" name="テキスト ボックス 10">
            <a:extLst>
              <a:ext uri="{FF2B5EF4-FFF2-40B4-BE49-F238E27FC236}">
                <a16:creationId xmlns:a16="http://schemas.microsoft.com/office/drawing/2014/main" id="{BE8F3547-476F-48AF-B93F-AEBC30B338C7}"/>
              </a:ext>
            </a:extLst>
          </p:cNvPr>
          <p:cNvSpPr txBox="1"/>
          <p:nvPr/>
        </p:nvSpPr>
        <p:spPr>
          <a:xfrm>
            <a:off x="705771" y="2680858"/>
            <a:ext cx="3886987" cy="2116477"/>
          </a:xfrm>
          <a:prstGeom prst="rect">
            <a:avLst/>
          </a:prstGeom>
          <a:noFill/>
          <a:ln w="28575">
            <a:noFill/>
          </a:ln>
        </p:spPr>
        <p:txBody>
          <a:bodyPr wrap="square" rtlCol="0">
            <a:spAutoFit/>
          </a:bodyPr>
          <a:lstStyle/>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・人工呼吸器やバッテリーに関する</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　事項など必要な情報を書き込める</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　既存の様式</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・基本様式に加え、右記の様式</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　を添付して「個別避難計画」</a:t>
            </a:r>
            <a:endParaRPr lang="en-US" altLang="ja-JP" dirty="0">
              <a:solidFill>
                <a:srgbClr val="009999"/>
              </a:solidFill>
              <a:latin typeface="BIZ UDゴシック" panose="020B0400000000000000" pitchFamily="49" charset="-128"/>
              <a:ea typeface="BIZ UDゴシック" panose="020B0400000000000000" pitchFamily="49" charset="-128"/>
            </a:endParaRPr>
          </a:p>
          <a:p>
            <a:pPr>
              <a:lnSpc>
                <a:spcPts val="2700"/>
              </a:lnSpc>
            </a:pPr>
            <a:r>
              <a:rPr lang="ja-JP" altLang="en-US" dirty="0">
                <a:solidFill>
                  <a:srgbClr val="009999"/>
                </a:solidFill>
                <a:latin typeface="BIZ UDゴシック" panose="020B0400000000000000" pitchFamily="49" charset="-128"/>
                <a:ea typeface="BIZ UDゴシック" panose="020B0400000000000000" pitchFamily="49" charset="-128"/>
              </a:rPr>
              <a:t>　とする</a:t>
            </a:r>
            <a:endParaRPr lang="en-US" altLang="ja-JP" dirty="0">
              <a:solidFill>
                <a:srgbClr val="009999"/>
              </a:solidFill>
              <a:latin typeface="BIZ UDゴシック" panose="020B0400000000000000" pitchFamily="49" charset="-128"/>
              <a:ea typeface="BIZ UDゴシック" panose="020B0400000000000000" pitchFamily="49" charset="-128"/>
            </a:endParaRPr>
          </a:p>
        </p:txBody>
      </p:sp>
      <p:pic>
        <p:nvPicPr>
          <p:cNvPr id="10" name="図 9">
            <a:extLst>
              <a:ext uri="{FF2B5EF4-FFF2-40B4-BE49-F238E27FC236}">
                <a16:creationId xmlns:a16="http://schemas.microsoft.com/office/drawing/2014/main" id="{7C885223-5E2E-43EF-B697-82258E2FF8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7187" y="1103157"/>
            <a:ext cx="4186326" cy="5484694"/>
          </a:xfrm>
          <a:prstGeom prst="rect">
            <a:avLst/>
          </a:prstGeom>
          <a:ln>
            <a:solidFill>
              <a:schemeClr val="tx1"/>
            </a:solidFill>
          </a:ln>
        </p:spPr>
      </p:pic>
    </p:spTree>
    <p:extLst>
      <p:ext uri="{BB962C8B-B14F-4D97-AF65-F5344CB8AC3E}">
        <p14:creationId xmlns:p14="http://schemas.microsoft.com/office/powerpoint/2010/main" val="338397039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401</TotalTime>
  <Words>573</Words>
  <Application>Microsoft Office PowerPoint</Application>
  <PresentationFormat>ワイド画面</PresentationFormat>
  <Paragraphs>70</Paragraphs>
  <Slides>7</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BIZ UDPゴシック</vt:lpstr>
      <vt:lpstr>BIZ UDゴシック</vt:lpstr>
      <vt:lpstr>游ゴシック</vt:lpstr>
      <vt:lpstr>游ゴシック Light</vt:lpstr>
      <vt:lpstr>Arial</vt:lpstr>
      <vt:lpstr>Office テーマ</vt:lpstr>
      <vt:lpstr>避難行動要支援者に対する支援について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避難行動要支援者に対する支援について</dc:title>
  <dc:creator/>
  <cp:lastModifiedBy>Administrator</cp:lastModifiedBy>
  <cp:revision>36</cp:revision>
  <dcterms:created xsi:type="dcterms:W3CDTF">2023-01-26T07:50:00Z</dcterms:created>
  <dcterms:modified xsi:type="dcterms:W3CDTF">2023-03-02T23:58:30Z</dcterms:modified>
</cp:coreProperties>
</file>