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9730A5-54DC-415E-8E7E-353FFB5902CB}"/>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D948D69D-1EA1-47FD-B8A3-54C9390DCB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EBDF39A-B92D-40DC-B1EA-4133888A97B9}"/>
              </a:ext>
            </a:extLst>
          </p:cNvPr>
          <p:cNvSpPr>
            <a:spLocks noGrp="1"/>
          </p:cNvSpPr>
          <p:nvPr>
            <p:ph type="dt" sz="half" idx="10"/>
          </p:nvPr>
        </p:nvSpPr>
        <p:spPr/>
        <p:txBody>
          <a:bodyPr/>
          <a:lstStyle/>
          <a:p>
            <a:fld id="{85CE0845-9068-48AF-80AB-944D562FC751}" type="datetimeFigureOut">
              <a:rPr kumimoji="1" lang="ja-JP" altLang="en-US" smtClean="0"/>
              <a:t>2023/6/16</a:t>
            </a:fld>
            <a:endParaRPr kumimoji="1" lang="ja-JP" altLang="en-US"/>
          </a:p>
        </p:txBody>
      </p:sp>
      <p:sp>
        <p:nvSpPr>
          <p:cNvPr id="5" name="フッター プレースホルダー 4">
            <a:extLst>
              <a:ext uri="{FF2B5EF4-FFF2-40B4-BE49-F238E27FC236}">
                <a16:creationId xmlns:a16="http://schemas.microsoft.com/office/drawing/2014/main" id="{6E78839B-26EA-49C0-989B-2962B5B731F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88AA367-CB1B-4B26-8D88-68EA18412A74}"/>
              </a:ext>
            </a:extLst>
          </p:cNvPr>
          <p:cNvSpPr>
            <a:spLocks noGrp="1"/>
          </p:cNvSpPr>
          <p:nvPr>
            <p:ph type="sldNum" sz="quarter" idx="12"/>
          </p:nvPr>
        </p:nvSpPr>
        <p:spPr/>
        <p:txBody>
          <a:bodyPr/>
          <a:lstStyle/>
          <a:p>
            <a:fld id="{96E76ECA-6B0B-4914-9D9B-6D7309B80D38}" type="slidenum">
              <a:rPr kumimoji="1" lang="ja-JP" altLang="en-US" smtClean="0"/>
              <a:t>‹#›</a:t>
            </a:fld>
            <a:endParaRPr kumimoji="1" lang="ja-JP" altLang="en-US"/>
          </a:p>
        </p:txBody>
      </p:sp>
    </p:spTree>
    <p:extLst>
      <p:ext uri="{BB962C8B-B14F-4D97-AF65-F5344CB8AC3E}">
        <p14:creationId xmlns:p14="http://schemas.microsoft.com/office/powerpoint/2010/main" val="3396726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C385FF-4110-4CF6-8DCB-09A00E6D9B6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EAE863A-4117-4C95-8A96-A4AE3E446F2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37DC3FE-D486-4629-963A-6442C732ED78}"/>
              </a:ext>
            </a:extLst>
          </p:cNvPr>
          <p:cNvSpPr>
            <a:spLocks noGrp="1"/>
          </p:cNvSpPr>
          <p:nvPr>
            <p:ph type="dt" sz="half" idx="10"/>
          </p:nvPr>
        </p:nvSpPr>
        <p:spPr/>
        <p:txBody>
          <a:bodyPr/>
          <a:lstStyle/>
          <a:p>
            <a:fld id="{85CE0845-9068-48AF-80AB-944D562FC751}" type="datetimeFigureOut">
              <a:rPr kumimoji="1" lang="ja-JP" altLang="en-US" smtClean="0"/>
              <a:t>2023/6/16</a:t>
            </a:fld>
            <a:endParaRPr kumimoji="1" lang="ja-JP" altLang="en-US"/>
          </a:p>
        </p:txBody>
      </p:sp>
      <p:sp>
        <p:nvSpPr>
          <p:cNvPr id="5" name="フッター プレースホルダー 4">
            <a:extLst>
              <a:ext uri="{FF2B5EF4-FFF2-40B4-BE49-F238E27FC236}">
                <a16:creationId xmlns:a16="http://schemas.microsoft.com/office/drawing/2014/main" id="{C78E6E46-A57E-40BE-BE5E-3C93B8A6585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EDB7D83-6547-4760-A85F-347BAB1C7239}"/>
              </a:ext>
            </a:extLst>
          </p:cNvPr>
          <p:cNvSpPr>
            <a:spLocks noGrp="1"/>
          </p:cNvSpPr>
          <p:nvPr>
            <p:ph type="sldNum" sz="quarter" idx="12"/>
          </p:nvPr>
        </p:nvSpPr>
        <p:spPr/>
        <p:txBody>
          <a:bodyPr/>
          <a:lstStyle/>
          <a:p>
            <a:fld id="{96E76ECA-6B0B-4914-9D9B-6D7309B80D38}" type="slidenum">
              <a:rPr kumimoji="1" lang="ja-JP" altLang="en-US" smtClean="0"/>
              <a:t>‹#›</a:t>
            </a:fld>
            <a:endParaRPr kumimoji="1" lang="ja-JP" altLang="en-US"/>
          </a:p>
        </p:txBody>
      </p:sp>
    </p:spTree>
    <p:extLst>
      <p:ext uri="{BB962C8B-B14F-4D97-AF65-F5344CB8AC3E}">
        <p14:creationId xmlns:p14="http://schemas.microsoft.com/office/powerpoint/2010/main" val="3208191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CB78919-90E0-4C25-A780-60B9EF56E816}"/>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491A87A-FD06-4B46-ACEB-223961F4B813}"/>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E78E318-1491-436A-B011-08FCA5502EBC}"/>
              </a:ext>
            </a:extLst>
          </p:cNvPr>
          <p:cNvSpPr>
            <a:spLocks noGrp="1"/>
          </p:cNvSpPr>
          <p:nvPr>
            <p:ph type="dt" sz="half" idx="10"/>
          </p:nvPr>
        </p:nvSpPr>
        <p:spPr/>
        <p:txBody>
          <a:bodyPr/>
          <a:lstStyle/>
          <a:p>
            <a:fld id="{85CE0845-9068-48AF-80AB-944D562FC751}" type="datetimeFigureOut">
              <a:rPr kumimoji="1" lang="ja-JP" altLang="en-US" smtClean="0"/>
              <a:t>2023/6/16</a:t>
            </a:fld>
            <a:endParaRPr kumimoji="1" lang="ja-JP" altLang="en-US"/>
          </a:p>
        </p:txBody>
      </p:sp>
      <p:sp>
        <p:nvSpPr>
          <p:cNvPr id="5" name="フッター プレースホルダー 4">
            <a:extLst>
              <a:ext uri="{FF2B5EF4-FFF2-40B4-BE49-F238E27FC236}">
                <a16:creationId xmlns:a16="http://schemas.microsoft.com/office/drawing/2014/main" id="{8EC79B99-F9DF-43CE-8EF6-A260329A0E4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CF384B3-2993-41F9-A29E-9FEF7D999039}"/>
              </a:ext>
            </a:extLst>
          </p:cNvPr>
          <p:cNvSpPr>
            <a:spLocks noGrp="1"/>
          </p:cNvSpPr>
          <p:nvPr>
            <p:ph type="sldNum" sz="quarter" idx="12"/>
          </p:nvPr>
        </p:nvSpPr>
        <p:spPr/>
        <p:txBody>
          <a:bodyPr/>
          <a:lstStyle/>
          <a:p>
            <a:fld id="{96E76ECA-6B0B-4914-9D9B-6D7309B80D38}" type="slidenum">
              <a:rPr kumimoji="1" lang="ja-JP" altLang="en-US" smtClean="0"/>
              <a:t>‹#›</a:t>
            </a:fld>
            <a:endParaRPr kumimoji="1" lang="ja-JP" altLang="en-US"/>
          </a:p>
        </p:txBody>
      </p:sp>
    </p:spTree>
    <p:extLst>
      <p:ext uri="{BB962C8B-B14F-4D97-AF65-F5344CB8AC3E}">
        <p14:creationId xmlns:p14="http://schemas.microsoft.com/office/powerpoint/2010/main" val="4234539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69914A-6B68-4C9F-B339-6A453623522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4401683-8C3B-4E61-87F8-F316374ADC7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92857C6-6DEB-4F84-B9C9-5FD5F9041C82}"/>
              </a:ext>
            </a:extLst>
          </p:cNvPr>
          <p:cNvSpPr>
            <a:spLocks noGrp="1"/>
          </p:cNvSpPr>
          <p:nvPr>
            <p:ph type="dt" sz="half" idx="10"/>
          </p:nvPr>
        </p:nvSpPr>
        <p:spPr/>
        <p:txBody>
          <a:bodyPr/>
          <a:lstStyle/>
          <a:p>
            <a:fld id="{85CE0845-9068-48AF-80AB-944D562FC751}" type="datetimeFigureOut">
              <a:rPr kumimoji="1" lang="ja-JP" altLang="en-US" smtClean="0"/>
              <a:t>2023/6/16</a:t>
            </a:fld>
            <a:endParaRPr kumimoji="1" lang="ja-JP" altLang="en-US"/>
          </a:p>
        </p:txBody>
      </p:sp>
      <p:sp>
        <p:nvSpPr>
          <p:cNvPr id="5" name="フッター プレースホルダー 4">
            <a:extLst>
              <a:ext uri="{FF2B5EF4-FFF2-40B4-BE49-F238E27FC236}">
                <a16:creationId xmlns:a16="http://schemas.microsoft.com/office/drawing/2014/main" id="{EC0E4605-C9E2-42D7-B6D8-4FF989B248C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5B31742-0BD8-41EE-B0DE-D4B24F8D30D0}"/>
              </a:ext>
            </a:extLst>
          </p:cNvPr>
          <p:cNvSpPr>
            <a:spLocks noGrp="1"/>
          </p:cNvSpPr>
          <p:nvPr>
            <p:ph type="sldNum" sz="quarter" idx="12"/>
          </p:nvPr>
        </p:nvSpPr>
        <p:spPr/>
        <p:txBody>
          <a:bodyPr/>
          <a:lstStyle/>
          <a:p>
            <a:fld id="{96E76ECA-6B0B-4914-9D9B-6D7309B80D38}" type="slidenum">
              <a:rPr kumimoji="1" lang="ja-JP" altLang="en-US" smtClean="0"/>
              <a:t>‹#›</a:t>
            </a:fld>
            <a:endParaRPr kumimoji="1" lang="ja-JP" altLang="en-US"/>
          </a:p>
        </p:txBody>
      </p:sp>
    </p:spTree>
    <p:extLst>
      <p:ext uri="{BB962C8B-B14F-4D97-AF65-F5344CB8AC3E}">
        <p14:creationId xmlns:p14="http://schemas.microsoft.com/office/powerpoint/2010/main" val="1981137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63D65F-5FA9-4755-886F-F8D388C7E9AC}"/>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CDBC25D-F8B2-4DC9-BE0B-641424B585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C371CAD5-14AE-4993-B807-8C6AD44DF523}"/>
              </a:ext>
            </a:extLst>
          </p:cNvPr>
          <p:cNvSpPr>
            <a:spLocks noGrp="1"/>
          </p:cNvSpPr>
          <p:nvPr>
            <p:ph type="dt" sz="half" idx="10"/>
          </p:nvPr>
        </p:nvSpPr>
        <p:spPr/>
        <p:txBody>
          <a:bodyPr/>
          <a:lstStyle/>
          <a:p>
            <a:fld id="{85CE0845-9068-48AF-80AB-944D562FC751}" type="datetimeFigureOut">
              <a:rPr kumimoji="1" lang="ja-JP" altLang="en-US" smtClean="0"/>
              <a:t>2023/6/16</a:t>
            </a:fld>
            <a:endParaRPr kumimoji="1" lang="ja-JP" altLang="en-US"/>
          </a:p>
        </p:txBody>
      </p:sp>
      <p:sp>
        <p:nvSpPr>
          <p:cNvPr id="5" name="フッター プレースホルダー 4">
            <a:extLst>
              <a:ext uri="{FF2B5EF4-FFF2-40B4-BE49-F238E27FC236}">
                <a16:creationId xmlns:a16="http://schemas.microsoft.com/office/drawing/2014/main" id="{B122AAB2-5984-43E3-9F21-3AC4829C485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F7A7584-6413-4994-A3E5-751AD4CD2565}"/>
              </a:ext>
            </a:extLst>
          </p:cNvPr>
          <p:cNvSpPr>
            <a:spLocks noGrp="1"/>
          </p:cNvSpPr>
          <p:nvPr>
            <p:ph type="sldNum" sz="quarter" idx="12"/>
          </p:nvPr>
        </p:nvSpPr>
        <p:spPr/>
        <p:txBody>
          <a:bodyPr/>
          <a:lstStyle/>
          <a:p>
            <a:fld id="{96E76ECA-6B0B-4914-9D9B-6D7309B80D38}" type="slidenum">
              <a:rPr kumimoji="1" lang="ja-JP" altLang="en-US" smtClean="0"/>
              <a:t>‹#›</a:t>
            </a:fld>
            <a:endParaRPr kumimoji="1" lang="ja-JP" altLang="en-US"/>
          </a:p>
        </p:txBody>
      </p:sp>
    </p:spTree>
    <p:extLst>
      <p:ext uri="{BB962C8B-B14F-4D97-AF65-F5344CB8AC3E}">
        <p14:creationId xmlns:p14="http://schemas.microsoft.com/office/powerpoint/2010/main" val="953043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F22B2B-650B-4AB3-9D43-0BFBF2550EC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0970398-AF83-4E94-B4D0-3FAB9143D5D2}"/>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919BD46-D4CF-406F-A8F3-7A8EBCD05C1B}"/>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5C1D3C8-1C38-4849-92EF-76BFECAD62E0}"/>
              </a:ext>
            </a:extLst>
          </p:cNvPr>
          <p:cNvSpPr>
            <a:spLocks noGrp="1"/>
          </p:cNvSpPr>
          <p:nvPr>
            <p:ph type="dt" sz="half" idx="10"/>
          </p:nvPr>
        </p:nvSpPr>
        <p:spPr/>
        <p:txBody>
          <a:bodyPr/>
          <a:lstStyle/>
          <a:p>
            <a:fld id="{85CE0845-9068-48AF-80AB-944D562FC751}" type="datetimeFigureOut">
              <a:rPr kumimoji="1" lang="ja-JP" altLang="en-US" smtClean="0"/>
              <a:t>2023/6/16</a:t>
            </a:fld>
            <a:endParaRPr kumimoji="1" lang="ja-JP" altLang="en-US"/>
          </a:p>
        </p:txBody>
      </p:sp>
      <p:sp>
        <p:nvSpPr>
          <p:cNvPr id="6" name="フッター プレースホルダー 5">
            <a:extLst>
              <a:ext uri="{FF2B5EF4-FFF2-40B4-BE49-F238E27FC236}">
                <a16:creationId xmlns:a16="http://schemas.microsoft.com/office/drawing/2014/main" id="{FC82AD92-A9EA-48E7-8F1A-F776690EBC1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E3A78AF-5F1E-4849-8D3C-407C49422B0D}"/>
              </a:ext>
            </a:extLst>
          </p:cNvPr>
          <p:cNvSpPr>
            <a:spLocks noGrp="1"/>
          </p:cNvSpPr>
          <p:nvPr>
            <p:ph type="sldNum" sz="quarter" idx="12"/>
          </p:nvPr>
        </p:nvSpPr>
        <p:spPr/>
        <p:txBody>
          <a:bodyPr/>
          <a:lstStyle/>
          <a:p>
            <a:fld id="{96E76ECA-6B0B-4914-9D9B-6D7309B80D38}" type="slidenum">
              <a:rPr kumimoji="1" lang="ja-JP" altLang="en-US" smtClean="0"/>
              <a:t>‹#›</a:t>
            </a:fld>
            <a:endParaRPr kumimoji="1" lang="ja-JP" altLang="en-US"/>
          </a:p>
        </p:txBody>
      </p:sp>
    </p:spTree>
    <p:extLst>
      <p:ext uri="{BB962C8B-B14F-4D97-AF65-F5344CB8AC3E}">
        <p14:creationId xmlns:p14="http://schemas.microsoft.com/office/powerpoint/2010/main" val="1738145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587142-A563-4CD6-953D-85CFF738C8A7}"/>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548BB82-3CA1-4643-964F-2FF4138FAC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765894E-13E3-4A94-B6C2-39ED784B150E}"/>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2BA7586-5E18-4687-891D-2753FC8967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1AB1CFC5-55F4-4783-A4BD-94E327A187C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2428180-ADD0-4CBA-8527-6934ECB7B1A9}"/>
              </a:ext>
            </a:extLst>
          </p:cNvPr>
          <p:cNvSpPr>
            <a:spLocks noGrp="1"/>
          </p:cNvSpPr>
          <p:nvPr>
            <p:ph type="dt" sz="half" idx="10"/>
          </p:nvPr>
        </p:nvSpPr>
        <p:spPr/>
        <p:txBody>
          <a:bodyPr/>
          <a:lstStyle/>
          <a:p>
            <a:fld id="{85CE0845-9068-48AF-80AB-944D562FC751}" type="datetimeFigureOut">
              <a:rPr kumimoji="1" lang="ja-JP" altLang="en-US" smtClean="0"/>
              <a:t>2023/6/16</a:t>
            </a:fld>
            <a:endParaRPr kumimoji="1" lang="ja-JP" altLang="en-US"/>
          </a:p>
        </p:txBody>
      </p:sp>
      <p:sp>
        <p:nvSpPr>
          <p:cNvPr id="8" name="フッター プレースホルダー 7">
            <a:extLst>
              <a:ext uri="{FF2B5EF4-FFF2-40B4-BE49-F238E27FC236}">
                <a16:creationId xmlns:a16="http://schemas.microsoft.com/office/drawing/2014/main" id="{D8B68B0D-112C-4602-926A-71FEE0B57B9C}"/>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959A807-7A4D-4CA5-8048-02A37E7C90C0}"/>
              </a:ext>
            </a:extLst>
          </p:cNvPr>
          <p:cNvSpPr>
            <a:spLocks noGrp="1"/>
          </p:cNvSpPr>
          <p:nvPr>
            <p:ph type="sldNum" sz="quarter" idx="12"/>
          </p:nvPr>
        </p:nvSpPr>
        <p:spPr/>
        <p:txBody>
          <a:bodyPr/>
          <a:lstStyle/>
          <a:p>
            <a:fld id="{96E76ECA-6B0B-4914-9D9B-6D7309B80D38}" type="slidenum">
              <a:rPr kumimoji="1" lang="ja-JP" altLang="en-US" smtClean="0"/>
              <a:t>‹#›</a:t>
            </a:fld>
            <a:endParaRPr kumimoji="1" lang="ja-JP" altLang="en-US"/>
          </a:p>
        </p:txBody>
      </p:sp>
    </p:spTree>
    <p:extLst>
      <p:ext uri="{BB962C8B-B14F-4D97-AF65-F5344CB8AC3E}">
        <p14:creationId xmlns:p14="http://schemas.microsoft.com/office/powerpoint/2010/main" val="3530363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4BE595-C5AC-4A32-B5E0-961A05C39E2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E30C631-87FB-4D6F-86AD-A9B8F86B697F}"/>
              </a:ext>
            </a:extLst>
          </p:cNvPr>
          <p:cNvSpPr>
            <a:spLocks noGrp="1"/>
          </p:cNvSpPr>
          <p:nvPr>
            <p:ph type="dt" sz="half" idx="10"/>
          </p:nvPr>
        </p:nvSpPr>
        <p:spPr/>
        <p:txBody>
          <a:bodyPr/>
          <a:lstStyle/>
          <a:p>
            <a:fld id="{85CE0845-9068-48AF-80AB-944D562FC751}" type="datetimeFigureOut">
              <a:rPr kumimoji="1" lang="ja-JP" altLang="en-US" smtClean="0"/>
              <a:t>2023/6/16</a:t>
            </a:fld>
            <a:endParaRPr kumimoji="1" lang="ja-JP" altLang="en-US"/>
          </a:p>
        </p:txBody>
      </p:sp>
      <p:sp>
        <p:nvSpPr>
          <p:cNvPr id="4" name="フッター プレースホルダー 3">
            <a:extLst>
              <a:ext uri="{FF2B5EF4-FFF2-40B4-BE49-F238E27FC236}">
                <a16:creationId xmlns:a16="http://schemas.microsoft.com/office/drawing/2014/main" id="{A0FC7F86-46C1-44FC-8716-A685C56FC66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770DA12A-3DE4-4C1B-B343-160EC173A667}"/>
              </a:ext>
            </a:extLst>
          </p:cNvPr>
          <p:cNvSpPr>
            <a:spLocks noGrp="1"/>
          </p:cNvSpPr>
          <p:nvPr>
            <p:ph type="sldNum" sz="quarter" idx="12"/>
          </p:nvPr>
        </p:nvSpPr>
        <p:spPr/>
        <p:txBody>
          <a:bodyPr/>
          <a:lstStyle/>
          <a:p>
            <a:fld id="{96E76ECA-6B0B-4914-9D9B-6D7309B80D38}" type="slidenum">
              <a:rPr kumimoji="1" lang="ja-JP" altLang="en-US" smtClean="0"/>
              <a:t>‹#›</a:t>
            </a:fld>
            <a:endParaRPr kumimoji="1" lang="ja-JP" altLang="en-US"/>
          </a:p>
        </p:txBody>
      </p:sp>
    </p:spTree>
    <p:extLst>
      <p:ext uri="{BB962C8B-B14F-4D97-AF65-F5344CB8AC3E}">
        <p14:creationId xmlns:p14="http://schemas.microsoft.com/office/powerpoint/2010/main" val="1312956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D4221C1-DB8D-43C4-9003-70A0CF42CB14}"/>
              </a:ext>
            </a:extLst>
          </p:cNvPr>
          <p:cNvSpPr>
            <a:spLocks noGrp="1"/>
          </p:cNvSpPr>
          <p:nvPr>
            <p:ph type="dt" sz="half" idx="10"/>
          </p:nvPr>
        </p:nvSpPr>
        <p:spPr/>
        <p:txBody>
          <a:bodyPr/>
          <a:lstStyle/>
          <a:p>
            <a:fld id="{85CE0845-9068-48AF-80AB-944D562FC751}" type="datetimeFigureOut">
              <a:rPr kumimoji="1" lang="ja-JP" altLang="en-US" smtClean="0"/>
              <a:t>2023/6/16</a:t>
            </a:fld>
            <a:endParaRPr kumimoji="1" lang="ja-JP" altLang="en-US"/>
          </a:p>
        </p:txBody>
      </p:sp>
      <p:sp>
        <p:nvSpPr>
          <p:cNvPr id="3" name="フッター プレースホルダー 2">
            <a:extLst>
              <a:ext uri="{FF2B5EF4-FFF2-40B4-BE49-F238E27FC236}">
                <a16:creationId xmlns:a16="http://schemas.microsoft.com/office/drawing/2014/main" id="{B98FD139-6276-460D-A134-85B6CC13507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32EC1DF-6A8E-455A-8F7D-74B9F4583141}"/>
              </a:ext>
            </a:extLst>
          </p:cNvPr>
          <p:cNvSpPr>
            <a:spLocks noGrp="1"/>
          </p:cNvSpPr>
          <p:nvPr>
            <p:ph type="sldNum" sz="quarter" idx="12"/>
          </p:nvPr>
        </p:nvSpPr>
        <p:spPr/>
        <p:txBody>
          <a:bodyPr/>
          <a:lstStyle/>
          <a:p>
            <a:fld id="{96E76ECA-6B0B-4914-9D9B-6D7309B80D38}" type="slidenum">
              <a:rPr kumimoji="1" lang="ja-JP" altLang="en-US" smtClean="0"/>
              <a:t>‹#›</a:t>
            </a:fld>
            <a:endParaRPr kumimoji="1" lang="ja-JP" altLang="en-US"/>
          </a:p>
        </p:txBody>
      </p:sp>
    </p:spTree>
    <p:extLst>
      <p:ext uri="{BB962C8B-B14F-4D97-AF65-F5344CB8AC3E}">
        <p14:creationId xmlns:p14="http://schemas.microsoft.com/office/powerpoint/2010/main" val="3256283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500673-0FCC-450F-85E9-616A0E05A41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D939E8C-231D-40B0-8438-8D3490D6EA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FA5DCB74-306C-49BC-8C1C-8CEC05291A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B58967F-EBEA-4DB9-8787-271DE5C1CEEC}"/>
              </a:ext>
            </a:extLst>
          </p:cNvPr>
          <p:cNvSpPr>
            <a:spLocks noGrp="1"/>
          </p:cNvSpPr>
          <p:nvPr>
            <p:ph type="dt" sz="half" idx="10"/>
          </p:nvPr>
        </p:nvSpPr>
        <p:spPr/>
        <p:txBody>
          <a:bodyPr/>
          <a:lstStyle/>
          <a:p>
            <a:fld id="{85CE0845-9068-48AF-80AB-944D562FC751}" type="datetimeFigureOut">
              <a:rPr kumimoji="1" lang="ja-JP" altLang="en-US" smtClean="0"/>
              <a:t>2023/6/16</a:t>
            </a:fld>
            <a:endParaRPr kumimoji="1" lang="ja-JP" altLang="en-US"/>
          </a:p>
        </p:txBody>
      </p:sp>
      <p:sp>
        <p:nvSpPr>
          <p:cNvPr id="6" name="フッター プレースホルダー 5">
            <a:extLst>
              <a:ext uri="{FF2B5EF4-FFF2-40B4-BE49-F238E27FC236}">
                <a16:creationId xmlns:a16="http://schemas.microsoft.com/office/drawing/2014/main" id="{892A66B1-2431-4A36-96C1-B36F963B12D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AE4DE34-2397-48EB-B70A-6515847D387C}"/>
              </a:ext>
            </a:extLst>
          </p:cNvPr>
          <p:cNvSpPr>
            <a:spLocks noGrp="1"/>
          </p:cNvSpPr>
          <p:nvPr>
            <p:ph type="sldNum" sz="quarter" idx="12"/>
          </p:nvPr>
        </p:nvSpPr>
        <p:spPr/>
        <p:txBody>
          <a:bodyPr/>
          <a:lstStyle/>
          <a:p>
            <a:fld id="{96E76ECA-6B0B-4914-9D9B-6D7309B80D38}" type="slidenum">
              <a:rPr kumimoji="1" lang="ja-JP" altLang="en-US" smtClean="0"/>
              <a:t>‹#›</a:t>
            </a:fld>
            <a:endParaRPr kumimoji="1" lang="ja-JP" altLang="en-US"/>
          </a:p>
        </p:txBody>
      </p:sp>
    </p:spTree>
    <p:extLst>
      <p:ext uri="{BB962C8B-B14F-4D97-AF65-F5344CB8AC3E}">
        <p14:creationId xmlns:p14="http://schemas.microsoft.com/office/powerpoint/2010/main" val="3265539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738DA5-CFE7-43A7-9416-0D9A51B417F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19C8607-62AA-4A1D-87E3-367E5CF5D5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F8DF7D0-4F04-4B87-A837-9A34E734AD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5989BB0-67B4-4C42-8646-365D33150CB8}"/>
              </a:ext>
            </a:extLst>
          </p:cNvPr>
          <p:cNvSpPr>
            <a:spLocks noGrp="1"/>
          </p:cNvSpPr>
          <p:nvPr>
            <p:ph type="dt" sz="half" idx="10"/>
          </p:nvPr>
        </p:nvSpPr>
        <p:spPr/>
        <p:txBody>
          <a:bodyPr/>
          <a:lstStyle/>
          <a:p>
            <a:fld id="{85CE0845-9068-48AF-80AB-944D562FC751}" type="datetimeFigureOut">
              <a:rPr kumimoji="1" lang="ja-JP" altLang="en-US" smtClean="0"/>
              <a:t>2023/6/16</a:t>
            </a:fld>
            <a:endParaRPr kumimoji="1" lang="ja-JP" altLang="en-US"/>
          </a:p>
        </p:txBody>
      </p:sp>
      <p:sp>
        <p:nvSpPr>
          <p:cNvPr id="6" name="フッター プレースホルダー 5">
            <a:extLst>
              <a:ext uri="{FF2B5EF4-FFF2-40B4-BE49-F238E27FC236}">
                <a16:creationId xmlns:a16="http://schemas.microsoft.com/office/drawing/2014/main" id="{55FED848-BE79-4FD7-821C-24CF3A35572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70698BA-B96B-4B19-98F1-6CB05B5FB3A1}"/>
              </a:ext>
            </a:extLst>
          </p:cNvPr>
          <p:cNvSpPr>
            <a:spLocks noGrp="1"/>
          </p:cNvSpPr>
          <p:nvPr>
            <p:ph type="sldNum" sz="quarter" idx="12"/>
          </p:nvPr>
        </p:nvSpPr>
        <p:spPr/>
        <p:txBody>
          <a:bodyPr/>
          <a:lstStyle/>
          <a:p>
            <a:fld id="{96E76ECA-6B0B-4914-9D9B-6D7309B80D38}" type="slidenum">
              <a:rPr kumimoji="1" lang="ja-JP" altLang="en-US" smtClean="0"/>
              <a:t>‹#›</a:t>
            </a:fld>
            <a:endParaRPr kumimoji="1" lang="ja-JP" altLang="en-US"/>
          </a:p>
        </p:txBody>
      </p:sp>
    </p:spTree>
    <p:extLst>
      <p:ext uri="{BB962C8B-B14F-4D97-AF65-F5344CB8AC3E}">
        <p14:creationId xmlns:p14="http://schemas.microsoft.com/office/powerpoint/2010/main" val="202881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9770082-68E6-4939-A048-84D73A7CE7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FB18DDD-F1BB-4BFE-8436-8848E4FA1C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5C343C0-2ADF-4366-8F44-3741432809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CE0845-9068-48AF-80AB-944D562FC751}" type="datetimeFigureOut">
              <a:rPr kumimoji="1" lang="ja-JP" altLang="en-US" smtClean="0"/>
              <a:t>2023/6/16</a:t>
            </a:fld>
            <a:endParaRPr kumimoji="1" lang="ja-JP" altLang="en-US"/>
          </a:p>
        </p:txBody>
      </p:sp>
      <p:sp>
        <p:nvSpPr>
          <p:cNvPr id="5" name="フッター プレースホルダー 4">
            <a:extLst>
              <a:ext uri="{FF2B5EF4-FFF2-40B4-BE49-F238E27FC236}">
                <a16:creationId xmlns:a16="http://schemas.microsoft.com/office/drawing/2014/main" id="{15994C96-3E99-4F9E-ACE4-D8A99DB2DF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875B187-2FBB-4C8B-A1BD-3E686089C5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E76ECA-6B0B-4914-9D9B-6D7309B80D38}" type="slidenum">
              <a:rPr kumimoji="1" lang="ja-JP" altLang="en-US" smtClean="0"/>
              <a:t>‹#›</a:t>
            </a:fld>
            <a:endParaRPr kumimoji="1" lang="ja-JP" altLang="en-US"/>
          </a:p>
        </p:txBody>
      </p:sp>
    </p:spTree>
    <p:extLst>
      <p:ext uri="{BB962C8B-B14F-4D97-AF65-F5344CB8AC3E}">
        <p14:creationId xmlns:p14="http://schemas.microsoft.com/office/powerpoint/2010/main" val="29317255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172D407E-7BE1-4E1C-94B9-363EBD6DE9A7}"/>
              </a:ext>
            </a:extLst>
          </p:cNvPr>
          <p:cNvGraphicFramePr>
            <a:graphicFrameLocks noGrp="1"/>
          </p:cNvGraphicFramePr>
          <p:nvPr>
            <p:extLst>
              <p:ext uri="{D42A27DB-BD31-4B8C-83A1-F6EECF244321}">
                <p14:modId xmlns:p14="http://schemas.microsoft.com/office/powerpoint/2010/main" val="1819961082"/>
              </p:ext>
            </p:extLst>
          </p:nvPr>
        </p:nvGraphicFramePr>
        <p:xfrm>
          <a:off x="211589" y="979725"/>
          <a:ext cx="11767892" cy="5872194"/>
        </p:xfrm>
        <a:graphic>
          <a:graphicData uri="http://schemas.openxmlformats.org/drawingml/2006/table">
            <a:tbl>
              <a:tblPr firstRow="1" bandRow="1">
                <a:tableStyleId>{5C22544A-7EE6-4342-B048-85BDC9FD1C3A}</a:tableStyleId>
              </a:tblPr>
              <a:tblGrid>
                <a:gridCol w="551809">
                  <a:extLst>
                    <a:ext uri="{9D8B030D-6E8A-4147-A177-3AD203B41FA5}">
                      <a16:colId xmlns:a16="http://schemas.microsoft.com/office/drawing/2014/main" val="4273723513"/>
                    </a:ext>
                  </a:extLst>
                </a:gridCol>
                <a:gridCol w="822121">
                  <a:extLst>
                    <a:ext uri="{9D8B030D-6E8A-4147-A177-3AD203B41FA5}">
                      <a16:colId xmlns:a16="http://schemas.microsoft.com/office/drawing/2014/main" val="1517856677"/>
                    </a:ext>
                  </a:extLst>
                </a:gridCol>
                <a:gridCol w="4756558">
                  <a:extLst>
                    <a:ext uri="{9D8B030D-6E8A-4147-A177-3AD203B41FA5}">
                      <a16:colId xmlns:a16="http://schemas.microsoft.com/office/drawing/2014/main" val="2352003396"/>
                    </a:ext>
                  </a:extLst>
                </a:gridCol>
                <a:gridCol w="5637404">
                  <a:extLst>
                    <a:ext uri="{9D8B030D-6E8A-4147-A177-3AD203B41FA5}">
                      <a16:colId xmlns:a16="http://schemas.microsoft.com/office/drawing/2014/main" val="327276387"/>
                    </a:ext>
                  </a:extLst>
                </a:gridCol>
              </a:tblGrid>
              <a:tr h="697558">
                <a:tc>
                  <a:txBody>
                    <a:bodyPr/>
                    <a:lstStyle/>
                    <a:p>
                      <a:pPr algn="ctr"/>
                      <a:r>
                        <a:rPr kumimoji="1" lang="en-US" altLang="ja-JP" dirty="0">
                          <a:solidFill>
                            <a:schemeClr val="tx1"/>
                          </a:solidFill>
                          <a:latin typeface="BIZ UDPゴシック" panose="020B0400000000000000" pitchFamily="50" charset="-128"/>
                          <a:ea typeface="BIZ UDPゴシック" panose="020B0400000000000000" pitchFamily="50" charset="-128"/>
                        </a:rPr>
                        <a:t>No.</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時期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質問など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対応（予定）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2508232622"/>
                  </a:ext>
                </a:extLst>
              </a:tr>
              <a:tr h="697558">
                <a:tc>
                  <a:txBody>
                    <a:bodyPr/>
                    <a:lstStyle/>
                    <a:p>
                      <a:pPr algn="ctr"/>
                      <a:r>
                        <a:rPr kumimoji="1" lang="en-US" altLang="ja-JP" dirty="0">
                          <a:latin typeface="BIZ UDPゴシック" panose="020B0400000000000000" pitchFamily="50" charset="-128"/>
                          <a:ea typeface="BIZ UDPゴシック" panose="020B0400000000000000" pitchFamily="50" charset="-128"/>
                        </a:rPr>
                        <a:t>1</a:t>
                      </a:r>
                      <a:endParaRPr kumimoji="1" lang="ja-JP" altLang="en-US"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latin typeface="BIZ UDPゴシック" panose="020B0400000000000000" pitchFamily="50" charset="-128"/>
                          <a:ea typeface="BIZ UDPゴシック" panose="020B0400000000000000" pitchFamily="50" charset="-128"/>
                        </a:rPr>
                        <a:t>３月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latin typeface="BIZ UDPゴシック" panose="020B0400000000000000" pitchFamily="50" charset="-128"/>
                          <a:ea typeface="BIZ UDPゴシック" panose="020B0400000000000000" pitchFamily="50" charset="-128"/>
                        </a:rPr>
                        <a:t>災害時要支援者の個別避難計画の今後の見通しなど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latin typeface="BIZ UDPゴシック" panose="020B0400000000000000" pitchFamily="50" charset="-128"/>
                          <a:ea typeface="BIZ UDPゴシック" panose="020B0400000000000000" pitchFamily="50" charset="-128"/>
                        </a:rPr>
                        <a:t>・浸水想定区域や土砂災害警戒区域にお住まいの方で、肢体不自由１級～３級の方などを優先度の高い方と定めて作成</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・支援者の不在等、課題は多いが、実態にあわせた計画としていく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1304435"/>
                  </a:ext>
                </a:extLst>
              </a:tr>
              <a:tr h="697558">
                <a:tc>
                  <a:txBody>
                    <a:bodyPr/>
                    <a:lstStyle/>
                    <a:p>
                      <a:pPr algn="ctr"/>
                      <a:r>
                        <a:rPr kumimoji="1" lang="en-US" altLang="ja-JP" dirty="0">
                          <a:latin typeface="BIZ UDPゴシック" panose="020B0400000000000000" pitchFamily="50" charset="-128"/>
                          <a:ea typeface="BIZ UDPゴシック" panose="020B0400000000000000" pitchFamily="50" charset="-128"/>
                        </a:rPr>
                        <a:t>2</a:t>
                      </a:r>
                      <a:endParaRPr kumimoji="1" lang="ja-JP" altLang="en-US"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latin typeface="BIZ UDPゴシック" panose="020B0400000000000000" pitchFamily="50" charset="-128"/>
                          <a:ea typeface="BIZ UDPゴシック" panose="020B0400000000000000" pitchFamily="50" charset="-128"/>
                        </a:rPr>
                        <a:t>３月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latin typeface="BIZ UDPゴシック" panose="020B0400000000000000" pitchFamily="50" charset="-128"/>
                          <a:ea typeface="BIZ UDPゴシック" panose="020B0400000000000000" pitchFamily="50" charset="-128"/>
                        </a:rPr>
                        <a:t>放課後等デイサービスの報酬改正に伴う減収について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latin typeface="BIZ UDPゴシック" panose="020B0400000000000000" pitchFamily="50" charset="-128"/>
                          <a:ea typeface="BIZ UDPゴシック" panose="020B0400000000000000" pitchFamily="50" charset="-128"/>
                        </a:rPr>
                        <a:t>・令和３年度報酬改定の一つに、「医療的ケア児者に対する支援の充実」が掲げられ、医療的ケア児や重症心身障害児への対応はないが、療育が必要な障害児に適切な支援を丁寧に実施している事業所については、単価が下がる状況があると認識</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・今後も国に対し、事業所の実態等について、市長会や課長会などの機会を通じて伝えていく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16000049"/>
                  </a:ext>
                </a:extLst>
              </a:tr>
              <a:tr h="697558">
                <a:tc>
                  <a:txBody>
                    <a:bodyPr/>
                    <a:lstStyle/>
                    <a:p>
                      <a:pPr algn="ctr"/>
                      <a:r>
                        <a:rPr kumimoji="1" lang="en-US" altLang="ja-JP" dirty="0">
                          <a:latin typeface="BIZ UDPゴシック" panose="020B0400000000000000" pitchFamily="50" charset="-128"/>
                          <a:ea typeface="BIZ UDPゴシック" panose="020B0400000000000000" pitchFamily="50" charset="-128"/>
                        </a:rPr>
                        <a:t>3</a:t>
                      </a:r>
                      <a:endParaRPr kumimoji="1" lang="ja-JP" altLang="en-US"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latin typeface="BIZ UDPゴシック" panose="020B0400000000000000" pitchFamily="50" charset="-128"/>
                          <a:ea typeface="BIZ UDPゴシック" panose="020B0400000000000000" pitchFamily="50" charset="-128"/>
                        </a:rPr>
                        <a:t>３月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latin typeface="BIZ UDPゴシック" panose="020B0400000000000000" pitchFamily="50" charset="-128"/>
                          <a:ea typeface="BIZ UDPゴシック" panose="020B0400000000000000" pitchFamily="50" charset="-128"/>
                        </a:rPr>
                        <a:t>自動車ガソリン費助成に伴う事業所の現状と今後について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latin typeface="BIZ UDPゴシック" panose="020B0400000000000000" pitchFamily="50" charset="-128"/>
                          <a:ea typeface="BIZ UDPゴシック" panose="020B0400000000000000" pitchFamily="50" charset="-128"/>
                        </a:rPr>
                        <a:t>・令和</a:t>
                      </a:r>
                      <a:r>
                        <a:rPr kumimoji="1" lang="en-US" altLang="ja-JP" sz="1400" dirty="0">
                          <a:latin typeface="BIZ UDPゴシック" panose="020B0400000000000000" pitchFamily="50" charset="-128"/>
                          <a:ea typeface="BIZ UDPゴシック" panose="020B0400000000000000" pitchFamily="50" charset="-128"/>
                        </a:rPr>
                        <a:t>4</a:t>
                      </a:r>
                      <a:r>
                        <a:rPr kumimoji="1" lang="ja-JP" altLang="en-US" sz="1400" dirty="0">
                          <a:latin typeface="BIZ UDPゴシック" panose="020B0400000000000000" pitchFamily="50" charset="-128"/>
                          <a:ea typeface="BIZ UDPゴシック" panose="020B0400000000000000" pitchFamily="50" charset="-128"/>
                        </a:rPr>
                        <a:t>年</a:t>
                      </a:r>
                      <a:r>
                        <a:rPr kumimoji="1" lang="en-US" altLang="ja-JP" sz="1400" dirty="0">
                          <a:latin typeface="BIZ UDPゴシック" panose="020B0400000000000000" pitchFamily="50" charset="-128"/>
                          <a:ea typeface="BIZ UDPゴシック" panose="020B0400000000000000" pitchFamily="50" charset="-128"/>
                        </a:rPr>
                        <a:t>10</a:t>
                      </a:r>
                      <a:r>
                        <a:rPr kumimoji="1" lang="ja-JP" altLang="en-US" sz="1400" dirty="0">
                          <a:latin typeface="BIZ UDPゴシック" panose="020B0400000000000000" pitchFamily="50" charset="-128"/>
                          <a:ea typeface="BIZ UDPゴシック" panose="020B0400000000000000" pitchFamily="50" charset="-128"/>
                        </a:rPr>
                        <a:t>月より、</a:t>
                      </a:r>
                      <a:r>
                        <a:rPr kumimoji="1" lang="en-US" altLang="ja-JP" sz="1400" dirty="0">
                          <a:latin typeface="BIZ UDPゴシック" panose="020B0400000000000000" pitchFamily="50" charset="-128"/>
                          <a:ea typeface="BIZ UDPゴシック" panose="020B0400000000000000" pitchFamily="50" charset="-128"/>
                        </a:rPr>
                        <a:t>3</a:t>
                      </a:r>
                      <a:r>
                        <a:rPr kumimoji="1" lang="ja-JP" altLang="en-US" sz="1400" dirty="0">
                          <a:latin typeface="BIZ UDPゴシック" panose="020B0400000000000000" pitchFamily="50" charset="-128"/>
                          <a:ea typeface="BIZ UDPゴシック" panose="020B0400000000000000" pitchFamily="50" charset="-128"/>
                        </a:rPr>
                        <a:t>事業所に増加</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・令和</a:t>
                      </a:r>
                      <a:r>
                        <a:rPr kumimoji="1" lang="en-US" altLang="ja-JP" sz="1400" dirty="0">
                          <a:latin typeface="BIZ UDPゴシック" panose="020B0400000000000000" pitchFamily="50" charset="-128"/>
                          <a:ea typeface="BIZ UDPゴシック" panose="020B0400000000000000" pitchFamily="50" charset="-128"/>
                        </a:rPr>
                        <a:t>4</a:t>
                      </a:r>
                      <a:r>
                        <a:rPr kumimoji="1" lang="ja-JP" altLang="en-US" sz="1400" dirty="0">
                          <a:latin typeface="BIZ UDPゴシック" panose="020B0400000000000000" pitchFamily="50" charset="-128"/>
                          <a:ea typeface="BIZ UDPゴシック" panose="020B0400000000000000" pitchFamily="50" charset="-128"/>
                        </a:rPr>
                        <a:t>年度行政評価で、福祉タクシーと自動車ガソリン費助成を「移動支援手当」</a:t>
                      </a:r>
                      <a:r>
                        <a:rPr kumimoji="1" lang="ja-JP" altLang="en-US" sz="1400">
                          <a:latin typeface="BIZ UDPゴシック" panose="020B0400000000000000" pitchFamily="50" charset="-128"/>
                          <a:ea typeface="BIZ UDPゴシック" panose="020B0400000000000000" pitchFamily="50" charset="-128"/>
                        </a:rPr>
                        <a:t>としての一本化について提案</a:t>
                      </a:r>
                      <a:r>
                        <a:rPr kumimoji="1" lang="ja-JP" altLang="en-US" sz="1400" dirty="0">
                          <a:latin typeface="BIZ UDPゴシック" panose="020B0400000000000000" pitchFamily="50" charset="-128"/>
                          <a:ea typeface="BIZ UDPゴシック" panose="020B0400000000000000" pitchFamily="50" charset="-128"/>
                        </a:rPr>
                        <a:t>がされたので検討していく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71947867"/>
                  </a:ext>
                </a:extLst>
              </a:tr>
              <a:tr h="697558">
                <a:tc>
                  <a:txBody>
                    <a:bodyPr/>
                    <a:lstStyle/>
                    <a:p>
                      <a:pPr algn="ctr"/>
                      <a:r>
                        <a:rPr kumimoji="1" lang="en-US" altLang="ja-JP" dirty="0">
                          <a:latin typeface="BIZ UDPゴシック" panose="020B0400000000000000" pitchFamily="50" charset="-128"/>
                          <a:ea typeface="BIZ UDPゴシック" panose="020B0400000000000000" pitchFamily="50" charset="-128"/>
                        </a:rPr>
                        <a:t>4</a:t>
                      </a:r>
                      <a:endParaRPr kumimoji="1" lang="ja-JP" altLang="en-US"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latin typeface="BIZ UDPゴシック" panose="020B0400000000000000" pitchFamily="50" charset="-128"/>
                          <a:ea typeface="BIZ UDPゴシック" panose="020B0400000000000000" pitchFamily="50" charset="-128"/>
                        </a:rPr>
                        <a:t>３月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latin typeface="BIZ UDPゴシック" panose="020B0400000000000000" pitchFamily="50" charset="-128"/>
                          <a:ea typeface="BIZ UDPゴシック" panose="020B0400000000000000" pitchFamily="50" charset="-128"/>
                        </a:rPr>
                        <a:t>多摩動物公園駅の一部時間帯駅員無人化について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latin typeface="BIZ UDPゴシック" panose="020B0400000000000000" pitchFamily="50" charset="-128"/>
                          <a:ea typeface="BIZ UDPゴシック" panose="020B0400000000000000" pitchFamily="50" charset="-128"/>
                        </a:rPr>
                        <a:t>・障害当事者に寄り添って対応するよう京王電鉄に要望していく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14738298"/>
                  </a:ext>
                </a:extLst>
              </a:tr>
              <a:tr h="697558">
                <a:tc>
                  <a:txBody>
                    <a:bodyPr/>
                    <a:lstStyle/>
                    <a:p>
                      <a:pPr algn="ctr"/>
                      <a:r>
                        <a:rPr kumimoji="1" lang="en-US" altLang="ja-JP" dirty="0">
                          <a:latin typeface="BIZ UDPゴシック" panose="020B0400000000000000" pitchFamily="50" charset="-128"/>
                          <a:ea typeface="BIZ UDPゴシック" panose="020B0400000000000000" pitchFamily="50" charset="-128"/>
                        </a:rPr>
                        <a:t>5</a:t>
                      </a:r>
                      <a:endParaRPr kumimoji="1" lang="ja-JP" altLang="en-US"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latin typeface="BIZ UDPゴシック" panose="020B0400000000000000" pitchFamily="50" charset="-128"/>
                          <a:ea typeface="BIZ UDPゴシック" panose="020B0400000000000000" pitchFamily="50" charset="-128"/>
                        </a:rPr>
                        <a:t>３月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zh-TW" altLang="en-US" sz="1400" dirty="0">
                          <a:latin typeface="BIZ UDPゴシック" panose="020B0400000000000000" pitchFamily="50" charset="-128"/>
                          <a:ea typeface="BIZ UDPゴシック" panose="020B0400000000000000" pitchFamily="50" charset="-128"/>
                        </a:rPr>
                        <a:t>合理的配慮助成金</a:t>
                      </a:r>
                      <a:r>
                        <a:rPr kumimoji="1" lang="ja-JP" altLang="en-US" sz="1400" dirty="0">
                          <a:latin typeface="BIZ UDPゴシック" panose="020B0400000000000000" pitchFamily="50" charset="-128"/>
                          <a:ea typeface="BIZ UDPゴシック" panose="020B0400000000000000" pitchFamily="50" charset="-128"/>
                        </a:rPr>
                        <a:t>について</a:t>
                      </a:r>
                      <a:endParaRPr kumimoji="1" lang="en-US" altLang="ja-JP" sz="1400" dirty="0">
                        <a:latin typeface="BIZ UDPゴシック" panose="020B0400000000000000" pitchFamily="50" charset="-128"/>
                        <a:ea typeface="BIZ UDPゴシック" panose="020B0400000000000000" pitchFamily="50" charset="-128"/>
                      </a:endParaRPr>
                    </a:p>
                    <a:p>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合理的配慮により、このように変わって良かった等、目に見える形でわかるように取り組むこと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latin typeface="BIZ UDPゴシック" panose="020B0400000000000000" pitchFamily="50" charset="-128"/>
                          <a:ea typeface="BIZ UDPゴシック" panose="020B0400000000000000" pitchFamily="50" charset="-128"/>
                        </a:rPr>
                        <a:t>・近年は周知が進み、工事の案件も増えてきた</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・今後も、障害者差別解消支援地域協議会をはじめとする関係者等の意見を聞きながら取り組んでいく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4275534"/>
                  </a:ext>
                </a:extLst>
              </a:tr>
              <a:tr h="697558">
                <a:tc>
                  <a:txBody>
                    <a:bodyPr/>
                    <a:lstStyle/>
                    <a:p>
                      <a:pPr algn="ctr"/>
                      <a:r>
                        <a:rPr kumimoji="1" lang="en-US" altLang="ja-JP" dirty="0">
                          <a:latin typeface="BIZ UDPゴシック" panose="020B0400000000000000" pitchFamily="50" charset="-128"/>
                          <a:ea typeface="BIZ UDPゴシック" panose="020B0400000000000000" pitchFamily="50" charset="-128"/>
                        </a:rPr>
                        <a:t>6</a:t>
                      </a:r>
                      <a:endParaRPr kumimoji="1" lang="ja-JP" altLang="en-US"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latin typeface="BIZ UDPゴシック" panose="020B0400000000000000" pitchFamily="50" charset="-128"/>
                          <a:ea typeface="BIZ UDPゴシック" panose="020B0400000000000000" pitchFamily="50" charset="-128"/>
                        </a:rPr>
                        <a:t>３月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latin typeface="BIZ UDPゴシック" panose="020B0400000000000000" pitchFamily="50" charset="-128"/>
                          <a:ea typeface="BIZ UDPゴシック" panose="020B0400000000000000" pitchFamily="50" charset="-128"/>
                        </a:rPr>
                        <a:t>遠隔手話通訳について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latin typeface="BIZ UDPゴシック" panose="020B0400000000000000" pitchFamily="50" charset="-128"/>
                          <a:ea typeface="BIZ UDPゴシック" panose="020B0400000000000000" pitchFamily="50" charset="-128"/>
                        </a:rPr>
                        <a:t>・令和</a:t>
                      </a:r>
                      <a:r>
                        <a:rPr kumimoji="1" lang="en-US" altLang="ja-JP" sz="1400" dirty="0">
                          <a:latin typeface="BIZ UDPゴシック" panose="020B0400000000000000" pitchFamily="50" charset="-128"/>
                          <a:ea typeface="BIZ UDPゴシック" panose="020B0400000000000000" pitchFamily="50" charset="-128"/>
                        </a:rPr>
                        <a:t>5</a:t>
                      </a:r>
                      <a:r>
                        <a:rPr kumimoji="1" lang="ja-JP" altLang="en-US" sz="1400" dirty="0">
                          <a:latin typeface="BIZ UDPゴシック" panose="020B0400000000000000" pitchFamily="50" charset="-128"/>
                          <a:ea typeface="BIZ UDPゴシック" panose="020B0400000000000000" pitchFamily="50" charset="-128"/>
                        </a:rPr>
                        <a:t>年度からの遠隔手話通訳の概要を説明（利用日時など）</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・支所等には手話通訳者が常駐していないため今後の課題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09942152"/>
                  </a:ext>
                </a:extLst>
              </a:tr>
            </a:tbl>
          </a:graphicData>
        </a:graphic>
      </p:graphicFrame>
      <p:sp>
        <p:nvSpPr>
          <p:cNvPr id="3" name="正方形/長方形 2">
            <a:extLst>
              <a:ext uri="{FF2B5EF4-FFF2-40B4-BE49-F238E27FC236}">
                <a16:creationId xmlns:a16="http://schemas.microsoft.com/office/drawing/2014/main" id="{79380C8C-7B3D-4533-863D-9CFC85524B52}"/>
              </a:ext>
            </a:extLst>
          </p:cNvPr>
          <p:cNvSpPr/>
          <p:nvPr/>
        </p:nvSpPr>
        <p:spPr>
          <a:xfrm>
            <a:off x="234892" y="125835"/>
            <a:ext cx="10519794" cy="49355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ja-JP" sz="2400" dirty="0">
                <a:latin typeface="BIZ UDPゴシック" panose="020B0400000000000000" pitchFamily="50" charset="-128"/>
                <a:ea typeface="BIZ UDPゴシック" panose="020B0400000000000000" pitchFamily="50" charset="-128"/>
              </a:rPr>
              <a:t>日野市議会における一般質問等について</a:t>
            </a:r>
            <a:endParaRPr kumimoji="1" lang="ja-JP" altLang="en-US" sz="2400" dirty="0">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439AA7CE-A365-4B1C-95DD-82AE292A66CF}"/>
              </a:ext>
            </a:extLst>
          </p:cNvPr>
          <p:cNvSpPr/>
          <p:nvPr/>
        </p:nvSpPr>
        <p:spPr>
          <a:xfrm>
            <a:off x="10981189" y="197143"/>
            <a:ext cx="1006681" cy="49355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2000" dirty="0">
                <a:latin typeface="BIZ UDPゴシック" panose="020B0400000000000000" pitchFamily="50" charset="-128"/>
                <a:ea typeface="BIZ UDPゴシック" panose="020B0400000000000000" pitchFamily="50" charset="-128"/>
              </a:rPr>
              <a:t>資料６</a:t>
            </a:r>
            <a:endParaRPr kumimoji="1" lang="ja-JP" altLang="en-US" sz="2000" dirty="0">
              <a:latin typeface="BIZ UDPゴシック" panose="020B0400000000000000" pitchFamily="50" charset="-128"/>
              <a:ea typeface="BIZ UDPゴシック" panose="020B0400000000000000" pitchFamily="50" charset="-128"/>
            </a:endParaRPr>
          </a:p>
        </p:txBody>
      </p:sp>
      <p:sp>
        <p:nvSpPr>
          <p:cNvPr id="5" name="正方形/長方形 4">
            <a:extLst>
              <a:ext uri="{FF2B5EF4-FFF2-40B4-BE49-F238E27FC236}">
                <a16:creationId xmlns:a16="http://schemas.microsoft.com/office/drawing/2014/main" id="{5B0A1808-3985-4344-B376-CC1CFF10A900}"/>
              </a:ext>
            </a:extLst>
          </p:cNvPr>
          <p:cNvSpPr/>
          <p:nvPr/>
        </p:nvSpPr>
        <p:spPr>
          <a:xfrm>
            <a:off x="200636" y="636164"/>
            <a:ext cx="8272245" cy="36282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r>
              <a:rPr lang="en-US" altLang="ja-JP"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前回協議会以降の令和</a:t>
            </a:r>
            <a:r>
              <a:rPr lang="en-US" altLang="ja-JP" dirty="0">
                <a:latin typeface="BIZ UDPゴシック" panose="020B0400000000000000" pitchFamily="50" charset="-128"/>
                <a:ea typeface="BIZ UDPゴシック" panose="020B0400000000000000" pitchFamily="50" charset="-128"/>
              </a:rPr>
              <a:t>5</a:t>
            </a:r>
            <a:r>
              <a:rPr lang="ja-JP" altLang="en-US" dirty="0">
                <a:latin typeface="BIZ UDPゴシック" panose="020B0400000000000000" pitchFamily="50" charset="-128"/>
                <a:ea typeface="BIZ UDPゴシック" panose="020B0400000000000000" pitchFamily="50" charset="-128"/>
              </a:rPr>
              <a:t>年第</a:t>
            </a:r>
            <a:r>
              <a:rPr lang="en-US" altLang="ja-JP" dirty="0">
                <a:latin typeface="BIZ UDPゴシック" panose="020B0400000000000000" pitchFamily="50" charset="-128"/>
                <a:ea typeface="BIZ UDPゴシック" panose="020B0400000000000000" pitchFamily="50" charset="-128"/>
              </a:rPr>
              <a:t>1</a:t>
            </a:r>
            <a:r>
              <a:rPr lang="ja-JP" altLang="en-US" dirty="0">
                <a:latin typeface="BIZ UDPゴシック" panose="020B0400000000000000" pitchFamily="50" charset="-128"/>
                <a:ea typeface="BIZ UDPゴシック" panose="020B0400000000000000" pitchFamily="50" charset="-128"/>
              </a:rPr>
              <a:t>回定例会（</a:t>
            </a:r>
            <a:r>
              <a:rPr lang="en-US" altLang="ja-JP" dirty="0">
                <a:latin typeface="BIZ UDPゴシック" panose="020B0400000000000000" pitchFamily="50" charset="-128"/>
                <a:ea typeface="BIZ UDPゴシック" panose="020B0400000000000000" pitchFamily="50" charset="-128"/>
              </a:rPr>
              <a:t>3</a:t>
            </a:r>
            <a:r>
              <a:rPr lang="ja-JP" altLang="en-US" dirty="0">
                <a:latin typeface="BIZ UDPゴシック" panose="020B0400000000000000" pitchFamily="50" charset="-128"/>
                <a:ea typeface="BIZ UDPゴシック" panose="020B0400000000000000" pitchFamily="50" charset="-128"/>
              </a:rPr>
              <a:t>月）における主な内容のみ抜粋</a:t>
            </a:r>
            <a:endParaRPr kumimoji="1"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90564010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394</Words>
  <Application>Microsoft Office PowerPoint</Application>
  <PresentationFormat>ワイド画面</PresentationFormat>
  <Paragraphs>37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Administrator</dc:creator>
  <cp:lastModifiedBy>廣田隆二</cp:lastModifiedBy>
  <cp:revision>26</cp:revision>
  <dcterms:created xsi:type="dcterms:W3CDTF">2023-01-23T05:43:17Z</dcterms:created>
  <dcterms:modified xsi:type="dcterms:W3CDTF">2023-06-16T02:36:08Z</dcterms:modified>
</cp:coreProperties>
</file>